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무궁화 고딕" charset="-127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무궁화 고딕 Bold" charset="-127"/>
      <p:regular r:id="rId36"/>
    </p:embeddedFont>
    <p:embeddedFont>
      <p:font typeface="무궁화 고딕 Light" charset="-127"/>
      <p:regular r:id="rId37"/>
    </p:embeddedFont>
    <p:embeddedFont>
      <p:font typeface="Arimo Bold" charset="0"/>
      <p:regular r:id="rId38"/>
    </p:embeddedFont>
    <p:embeddedFont>
      <p:font typeface="Arimo" charset="0"/>
      <p:regular r:id="rId39"/>
    </p:embeddedFont>
    <p:embeddedFont>
      <p:font typeface="TT Rounds Condensed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-1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4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jpe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5.jpe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3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1.png"/><Relationship Id="rId5" Type="http://schemas.openxmlformats.org/officeDocument/2006/relationships/image" Target="../media/image6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3.png"/><Relationship Id="rId5" Type="http://schemas.openxmlformats.org/officeDocument/2006/relationships/image" Target="../media/image6.png"/><Relationship Id="rId10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3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78.png"/><Relationship Id="rId17" Type="http://schemas.openxmlformats.org/officeDocument/2006/relationships/image" Target="../media/image84.svg"/><Relationship Id="rId2" Type="http://schemas.openxmlformats.org/officeDocument/2006/relationships/image" Target="../media/image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4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83.png"/><Relationship Id="rId17" Type="http://schemas.openxmlformats.org/officeDocument/2006/relationships/image" Target="../media/image84.svg"/><Relationship Id="rId2" Type="http://schemas.openxmlformats.org/officeDocument/2006/relationships/image" Target="../media/image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86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5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89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1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90.png"/><Relationship Id="rId17" Type="http://schemas.openxmlformats.org/officeDocument/2006/relationships/image" Target="../media/image82.png"/><Relationship Id="rId2" Type="http://schemas.openxmlformats.org/officeDocument/2006/relationships/image" Target="../media/image4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93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5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97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media" Target="../media/VAGJTr9lJ-o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0.png"/><Relationship Id="rId5" Type="http://schemas.openxmlformats.org/officeDocument/2006/relationships/image" Target="../media/image6.png"/><Relationship Id="rId10" Type="http://schemas.openxmlformats.org/officeDocument/2006/relationships/image" Target="../media/image9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0200" y="5753100"/>
            <a:ext cx="4927600" cy="749300"/>
          </a:xfrm>
          <a:custGeom>
            <a:avLst/>
            <a:gdLst/>
            <a:ahLst/>
            <a:cxnLst/>
            <a:rect l="l" t="t" r="r" b="b"/>
            <a:pathLst>
              <a:path w="4927600" h="749300">
                <a:moveTo>
                  <a:pt x="0" y="0"/>
                </a:moveTo>
                <a:lnTo>
                  <a:pt x="4927600" y="0"/>
                </a:lnTo>
                <a:lnTo>
                  <a:pt x="49276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" b="-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72300" y="5895196"/>
            <a:ext cx="4343400" cy="4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799">
                <a:solidFill>
                  <a:srgbClr val="1B1B1B"/>
                </a:solidFill>
                <a:latin typeface="무궁화 고딕"/>
              </a:rPr>
              <a:t>Level Up Developers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7100" y="3623202"/>
            <a:ext cx="8813800" cy="5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600">
                <a:solidFill>
                  <a:srgbClr val="FFFFFF"/>
                </a:solidFill>
                <a:ea typeface="무궁화 고딕"/>
              </a:rPr>
              <a:t>일정 관리를 더욱 효율적이고 재미있게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500" y="4231175"/>
            <a:ext cx="9537700" cy="13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6"/>
              </a:lnSpc>
            </a:pPr>
            <a:r>
              <a:rPr lang="en-US" sz="9000" spc="-99">
                <a:solidFill>
                  <a:srgbClr val="FFFFFF"/>
                </a:solidFill>
                <a:latin typeface="무궁화 고딕 Bold"/>
              </a:rPr>
              <a:t>LEVEL UP LIFE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5150" y="9258300"/>
            <a:ext cx="95377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 spc="-33">
                <a:solidFill>
                  <a:srgbClr val="FFFFFF"/>
                </a:solidFill>
                <a:latin typeface="무궁화 고딕 Bold"/>
                <a:ea typeface="무궁화 고딕 Bold"/>
              </a:rPr>
              <a:t>임지훈, 현소라, 조광은, 정준호, 김영승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47525" y="1019175"/>
            <a:ext cx="5321300" cy="2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>
                <a:solidFill>
                  <a:srgbClr val="FFFFFF"/>
                </a:solidFill>
                <a:latin typeface="무궁화 고딕"/>
                <a:ea typeface="무궁화 고딕"/>
              </a:rPr>
              <a:t>미래 IT 캠퍼스(머신러닝API를 활용한 AI 지능형 웹앱 서비스)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03400" y="2590800"/>
            <a:ext cx="9525000" cy="6337300"/>
          </a:xfrm>
          <a:custGeom>
            <a:avLst/>
            <a:gdLst/>
            <a:ahLst/>
            <a:cxnLst/>
            <a:rect l="l" t="t" r="r" b="b"/>
            <a:pathLst>
              <a:path w="9525000" h="6337300">
                <a:moveTo>
                  <a:pt x="0" y="0"/>
                </a:moveTo>
                <a:lnTo>
                  <a:pt x="9525000" y="0"/>
                </a:lnTo>
                <a:lnTo>
                  <a:pt x="9525000" y="6337300"/>
                </a:lnTo>
                <a:lnTo>
                  <a:pt x="0" y="6337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0" b="-5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71300" y="2527300"/>
            <a:ext cx="5918200" cy="6400800"/>
          </a:xfrm>
          <a:custGeom>
            <a:avLst/>
            <a:gdLst/>
            <a:ahLst/>
            <a:cxnLst/>
            <a:rect l="l" t="t" r="r" b="b"/>
            <a:pathLst>
              <a:path w="5918200" h="6400800">
                <a:moveTo>
                  <a:pt x="0" y="0"/>
                </a:moveTo>
                <a:lnTo>
                  <a:pt x="5918200" y="0"/>
                </a:lnTo>
                <a:lnTo>
                  <a:pt x="5918200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" b="-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30946" y="3270464"/>
            <a:ext cx="3441700" cy="514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머신러닝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GreenEye / BertModel 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KobertModel / Classfication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Classfire /  Koelectra 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 API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Kakao Map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웹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React / Redux / Router / Spa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DB 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Dothome / Firebase 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16104" y="6222673"/>
            <a:ext cx="2527300" cy="1892300"/>
          </a:xfrm>
          <a:custGeom>
            <a:avLst/>
            <a:gdLst/>
            <a:ahLst/>
            <a:cxnLst/>
            <a:rect l="l" t="t" r="r" b="b"/>
            <a:pathLst>
              <a:path w="2527300" h="1892300">
                <a:moveTo>
                  <a:pt x="0" y="0"/>
                </a:moveTo>
                <a:lnTo>
                  <a:pt x="2527300" y="0"/>
                </a:lnTo>
                <a:lnTo>
                  <a:pt x="2527300" y="1892300"/>
                </a:lnTo>
                <a:lnTo>
                  <a:pt x="0" y="1892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" r="-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00300" y="3606800"/>
            <a:ext cx="1663700" cy="3492500"/>
          </a:xfrm>
          <a:custGeom>
            <a:avLst/>
            <a:gdLst/>
            <a:ahLst/>
            <a:cxnLst/>
            <a:rect l="l" t="t" r="r" b="b"/>
            <a:pathLst>
              <a:path w="1663700" h="3492500">
                <a:moveTo>
                  <a:pt x="0" y="0"/>
                </a:moveTo>
                <a:lnTo>
                  <a:pt x="1663700" y="0"/>
                </a:lnTo>
                <a:lnTo>
                  <a:pt x="16637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" r="-4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07900" y="3683000"/>
            <a:ext cx="1600200" cy="3479800"/>
          </a:xfrm>
          <a:custGeom>
            <a:avLst/>
            <a:gdLst/>
            <a:ahLst/>
            <a:cxnLst/>
            <a:rect l="l" t="t" r="r" b="b"/>
            <a:pathLst>
              <a:path w="1600200" h="3479800">
                <a:moveTo>
                  <a:pt x="0" y="0"/>
                </a:moveTo>
                <a:lnTo>
                  <a:pt x="1600200" y="0"/>
                </a:lnTo>
                <a:lnTo>
                  <a:pt x="16002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6" r="-20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387404" y="8230270"/>
            <a:ext cx="4584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70E89F"/>
                </a:solidFill>
                <a:latin typeface="무궁화 고딕"/>
                <a:ea typeface="무궁화 고딕"/>
              </a:rPr>
              <a:t>기획 회의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53218" y="7480272"/>
            <a:ext cx="1909564" cy="69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Habitica</a:t>
            </a:r>
          </a:p>
          <a:p>
            <a:pPr algn="ctr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(일정관리 어플)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0" y="7480272"/>
            <a:ext cx="2946400" cy="69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</a:rPr>
              <a:t>PokemonGo</a:t>
            </a:r>
          </a:p>
          <a:p>
            <a:pPr algn="ctr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(현실 기반 탐험 어플)</a:t>
            </a:r>
          </a:p>
        </p:txBody>
      </p:sp>
      <p:sp>
        <p:nvSpPr>
          <p:cNvPr id="22" name="Freeform 22"/>
          <p:cNvSpPr/>
          <p:nvPr/>
        </p:nvSpPr>
        <p:spPr>
          <a:xfrm>
            <a:off x="7536754" y="3393683"/>
            <a:ext cx="2286000" cy="2298700"/>
          </a:xfrm>
          <a:custGeom>
            <a:avLst/>
            <a:gdLst/>
            <a:ahLst/>
            <a:cxnLst/>
            <a:rect l="l" t="t" r="r" b="b"/>
            <a:pathLst>
              <a:path w="2286000" h="2298700">
                <a:moveTo>
                  <a:pt x="0" y="0"/>
                </a:moveTo>
                <a:lnTo>
                  <a:pt x="2286000" y="0"/>
                </a:lnTo>
                <a:lnTo>
                  <a:pt x="2286000" y="2298700"/>
                </a:lnTo>
                <a:lnTo>
                  <a:pt x="0" y="229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77" r="-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486525" y="5721955"/>
            <a:ext cx="4584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70E89F"/>
                </a:solidFill>
                <a:ea typeface="무궁화 고딕"/>
              </a:rPr>
              <a:t>캐릭터 설정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9822754" y="851073"/>
            <a:ext cx="3002979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사전 기획 및 설계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193757" y="2151661"/>
            <a:ext cx="4547715" cy="751278"/>
            <a:chOff x="0" y="0"/>
            <a:chExt cx="1197752" cy="1978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초안 기획 및 설계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33300" y="2148385"/>
            <a:ext cx="4547715" cy="751278"/>
            <a:chOff x="0" y="0"/>
            <a:chExt cx="1197752" cy="19786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참고 자료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976193" y="578156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22293" y="634036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06300" y="88406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74973" y="2068502"/>
            <a:ext cx="15584327" cy="7979910"/>
            <a:chOff x="0" y="0"/>
            <a:chExt cx="4104514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04514" cy="2101705"/>
            </a:xfrm>
            <a:custGeom>
              <a:avLst/>
              <a:gdLst/>
              <a:ahLst/>
              <a:cxnLst/>
              <a:rect l="l" t="t" r="r" b="b"/>
              <a:pathLst>
                <a:path w="4104514" h="2101705">
                  <a:moveTo>
                    <a:pt x="25336" y="0"/>
                  </a:moveTo>
                  <a:lnTo>
                    <a:pt x="4079179" y="0"/>
                  </a:lnTo>
                  <a:cubicBezTo>
                    <a:pt x="4093171" y="0"/>
                    <a:pt x="4104514" y="11343"/>
                    <a:pt x="4104514" y="25336"/>
                  </a:cubicBezTo>
                  <a:lnTo>
                    <a:pt x="4104514" y="2076369"/>
                  </a:lnTo>
                  <a:cubicBezTo>
                    <a:pt x="4104514" y="2083089"/>
                    <a:pt x="4101845" y="2089533"/>
                    <a:pt x="4097094" y="2094284"/>
                  </a:cubicBezTo>
                  <a:cubicBezTo>
                    <a:pt x="4092342" y="2099035"/>
                    <a:pt x="4085898" y="2101705"/>
                    <a:pt x="4079179" y="2101705"/>
                  </a:cubicBezTo>
                  <a:lnTo>
                    <a:pt x="25336" y="2101705"/>
                  </a:lnTo>
                  <a:cubicBezTo>
                    <a:pt x="11343" y="2101705"/>
                    <a:pt x="0" y="2090362"/>
                    <a:pt x="0" y="2076369"/>
                  </a:cubicBezTo>
                  <a:lnTo>
                    <a:pt x="0" y="25336"/>
                  </a:lnTo>
                  <a:cubicBezTo>
                    <a:pt x="0" y="18616"/>
                    <a:pt x="2669" y="12172"/>
                    <a:pt x="7421" y="7421"/>
                  </a:cubicBezTo>
                  <a:cubicBezTo>
                    <a:pt x="12172" y="2669"/>
                    <a:pt x="18616" y="0"/>
                    <a:pt x="2533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104514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875756" y="3411416"/>
            <a:ext cx="635000" cy="584200"/>
          </a:xfrm>
          <a:custGeom>
            <a:avLst/>
            <a:gdLst/>
            <a:ahLst/>
            <a:cxnLst/>
            <a:rect l="l" t="t" r="r" b="b"/>
            <a:pathLst>
              <a:path w="635000" h="584200">
                <a:moveTo>
                  <a:pt x="0" y="0"/>
                </a:moveTo>
                <a:lnTo>
                  <a:pt x="635000" y="0"/>
                </a:lnTo>
                <a:lnTo>
                  <a:pt x="635000" y="584200"/>
                </a:lnTo>
                <a:lnTo>
                  <a:pt x="0" y="584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92" b="-29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45713" y="3452692"/>
            <a:ext cx="1844639" cy="525103"/>
          </a:xfrm>
          <a:custGeom>
            <a:avLst/>
            <a:gdLst/>
            <a:ahLst/>
            <a:cxnLst/>
            <a:rect l="l" t="t" r="r" b="b"/>
            <a:pathLst>
              <a:path w="1844639" h="525103">
                <a:moveTo>
                  <a:pt x="0" y="0"/>
                </a:moveTo>
                <a:lnTo>
                  <a:pt x="1844639" y="0"/>
                </a:lnTo>
                <a:lnTo>
                  <a:pt x="1844639" y="525103"/>
                </a:lnTo>
                <a:lnTo>
                  <a:pt x="0" y="525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951" r="-4595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661574" y="3560065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ea typeface="무궁화 고딕"/>
              </a:rPr>
              <a:t>클라이언트</a:t>
            </a:r>
          </a:p>
        </p:txBody>
      </p:sp>
      <p:sp>
        <p:nvSpPr>
          <p:cNvPr id="22" name="Freeform 22"/>
          <p:cNvSpPr/>
          <p:nvPr/>
        </p:nvSpPr>
        <p:spPr>
          <a:xfrm>
            <a:off x="2863055" y="5851284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720311" y="5922722"/>
            <a:ext cx="1844639" cy="525103"/>
          </a:xfrm>
          <a:custGeom>
            <a:avLst/>
            <a:gdLst/>
            <a:ahLst/>
            <a:cxnLst/>
            <a:rect l="l" t="t" r="r" b="b"/>
            <a:pathLst>
              <a:path w="1844639" h="525103">
                <a:moveTo>
                  <a:pt x="0" y="0"/>
                </a:moveTo>
                <a:lnTo>
                  <a:pt x="1844639" y="0"/>
                </a:lnTo>
                <a:lnTo>
                  <a:pt x="1844639" y="525103"/>
                </a:lnTo>
                <a:lnTo>
                  <a:pt x="0" y="525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951" r="-4595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641933" y="6032182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>
                <a:solidFill>
                  <a:srgbClr val="FFFFFF"/>
                </a:solidFill>
                <a:ea typeface="무궁화 고딕"/>
              </a:rPr>
              <a:t>서버</a:t>
            </a:r>
          </a:p>
        </p:txBody>
      </p:sp>
      <p:sp>
        <p:nvSpPr>
          <p:cNvPr id="25" name="Freeform 25"/>
          <p:cNvSpPr/>
          <p:nvPr/>
        </p:nvSpPr>
        <p:spPr>
          <a:xfrm>
            <a:off x="2863055" y="837635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745713" y="8453352"/>
            <a:ext cx="1844639" cy="658810"/>
          </a:xfrm>
          <a:custGeom>
            <a:avLst/>
            <a:gdLst/>
            <a:ahLst/>
            <a:cxnLst/>
            <a:rect l="l" t="t" r="r" b="b"/>
            <a:pathLst>
              <a:path w="1844639" h="658810">
                <a:moveTo>
                  <a:pt x="0" y="0"/>
                </a:moveTo>
                <a:lnTo>
                  <a:pt x="1844639" y="0"/>
                </a:lnTo>
                <a:lnTo>
                  <a:pt x="1844639" y="658810"/>
                </a:lnTo>
                <a:lnTo>
                  <a:pt x="0" y="658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383" r="-7038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498055" y="8563321"/>
            <a:ext cx="2428892" cy="42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"/>
              </a:lnSpc>
            </a:pPr>
            <a:r>
              <a:rPr lang="en-US" sz="1400" spc="12">
                <a:solidFill>
                  <a:srgbClr val="FFFFFF"/>
                </a:solidFill>
                <a:ea typeface="무궁화 고딕"/>
              </a:rPr>
              <a:t>데이터베이스</a:t>
            </a:r>
          </a:p>
          <a:p>
            <a:pPr algn="ctr">
              <a:lnSpc>
                <a:spcPts val="1673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</a:rPr>
              <a:t>(MySQL)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3804455" y="4929070"/>
            <a:ext cx="1701800" cy="12700"/>
          </a:xfrm>
          <a:custGeom>
            <a:avLst/>
            <a:gdLst/>
            <a:ahLst/>
            <a:cxnLst/>
            <a:rect l="l" t="t" r="r" b="b"/>
            <a:pathLst>
              <a:path w="1701800" h="12700">
                <a:moveTo>
                  <a:pt x="0" y="0"/>
                </a:moveTo>
                <a:lnTo>
                  <a:pt x="1701800" y="0"/>
                </a:lnTo>
                <a:lnTo>
                  <a:pt x="1701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4860" b="-24860"/>
            </a:stretch>
          </a:blipFill>
        </p:spPr>
      </p:sp>
      <p:sp>
        <p:nvSpPr>
          <p:cNvPr id="29" name="Freeform 29"/>
          <p:cNvSpPr/>
          <p:nvPr/>
        </p:nvSpPr>
        <p:spPr>
          <a:xfrm rot="5400000">
            <a:off x="3804455" y="7429400"/>
            <a:ext cx="1701800" cy="12700"/>
          </a:xfrm>
          <a:custGeom>
            <a:avLst/>
            <a:gdLst/>
            <a:ahLst/>
            <a:cxnLst/>
            <a:rect l="l" t="t" r="r" b="b"/>
            <a:pathLst>
              <a:path w="1701800" h="12700">
                <a:moveTo>
                  <a:pt x="0" y="0"/>
                </a:moveTo>
                <a:lnTo>
                  <a:pt x="1701800" y="0"/>
                </a:lnTo>
                <a:lnTo>
                  <a:pt x="1701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4860" b="-24860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947458" y="7126192"/>
            <a:ext cx="1844639" cy="525103"/>
          </a:xfrm>
          <a:custGeom>
            <a:avLst/>
            <a:gdLst/>
            <a:ahLst/>
            <a:cxnLst/>
            <a:rect l="l" t="t" r="r" b="b"/>
            <a:pathLst>
              <a:path w="1844639" h="525103">
                <a:moveTo>
                  <a:pt x="0" y="0"/>
                </a:moveTo>
                <a:lnTo>
                  <a:pt x="1844639" y="0"/>
                </a:lnTo>
                <a:lnTo>
                  <a:pt x="1844639" y="525103"/>
                </a:lnTo>
                <a:lnTo>
                  <a:pt x="0" y="525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951" r="-45951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863319" y="7233565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PHP</a:t>
            </a:r>
          </a:p>
        </p:txBody>
      </p:sp>
      <p:sp>
        <p:nvSpPr>
          <p:cNvPr id="32" name="Freeform 32"/>
          <p:cNvSpPr/>
          <p:nvPr/>
        </p:nvSpPr>
        <p:spPr>
          <a:xfrm>
            <a:off x="5006195" y="4378062"/>
            <a:ext cx="1844639" cy="803065"/>
          </a:xfrm>
          <a:custGeom>
            <a:avLst/>
            <a:gdLst/>
            <a:ahLst/>
            <a:cxnLst/>
            <a:rect l="l" t="t" r="r" b="b"/>
            <a:pathLst>
              <a:path w="1844639" h="803065">
                <a:moveTo>
                  <a:pt x="0" y="0"/>
                </a:moveTo>
                <a:lnTo>
                  <a:pt x="1844639" y="0"/>
                </a:lnTo>
                <a:lnTo>
                  <a:pt x="1844639" y="803065"/>
                </a:lnTo>
                <a:lnTo>
                  <a:pt x="0" y="803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743" r="-96743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935202" y="4461520"/>
            <a:ext cx="1986624" cy="58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  <a:ea typeface="무궁화 고딕"/>
              </a:rPr>
              <a:t>HTTP요청</a:t>
            </a:r>
          </a:p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(POST/GET)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3" y="575813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345002" y="1639566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서비스 구조도</a:t>
              </a:r>
            </a:p>
          </p:txBody>
        </p:sp>
      </p:grpSp>
      <p:sp>
        <p:nvSpPr>
          <p:cNvPr id="41" name="Freeform 41" descr="20240625_135702.png"/>
          <p:cNvSpPr/>
          <p:nvPr/>
        </p:nvSpPr>
        <p:spPr>
          <a:xfrm>
            <a:off x="8001982" y="7470754"/>
            <a:ext cx="3427039" cy="2156346"/>
          </a:xfrm>
          <a:custGeom>
            <a:avLst/>
            <a:gdLst/>
            <a:ahLst/>
            <a:cxnLst/>
            <a:rect l="l" t="t" r="r" b="b"/>
            <a:pathLst>
              <a:path w="3427039" h="2156346">
                <a:moveTo>
                  <a:pt x="0" y="0"/>
                </a:moveTo>
                <a:lnTo>
                  <a:pt x="3427038" y="0"/>
                </a:lnTo>
                <a:lnTo>
                  <a:pt x="3427038" y="2156346"/>
                </a:lnTo>
                <a:lnTo>
                  <a:pt x="0" y="21563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8220" t="-25920" r="-34"/>
            </a:stretch>
          </a:blipFill>
        </p:spPr>
      </p:sp>
      <p:sp>
        <p:nvSpPr>
          <p:cNvPr id="42" name="Freeform 42" descr="20240625_135911.png"/>
          <p:cNvSpPr/>
          <p:nvPr/>
        </p:nvSpPr>
        <p:spPr>
          <a:xfrm>
            <a:off x="12457011" y="7470754"/>
            <a:ext cx="3462751" cy="2156346"/>
          </a:xfrm>
          <a:custGeom>
            <a:avLst/>
            <a:gdLst/>
            <a:ahLst/>
            <a:cxnLst/>
            <a:rect l="l" t="t" r="r" b="b"/>
            <a:pathLst>
              <a:path w="3462751" h="2156346">
                <a:moveTo>
                  <a:pt x="0" y="0"/>
                </a:moveTo>
                <a:lnTo>
                  <a:pt x="3462750" y="0"/>
                </a:lnTo>
                <a:lnTo>
                  <a:pt x="3462750" y="2156346"/>
                </a:lnTo>
                <a:lnTo>
                  <a:pt x="0" y="21563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5642" t="-31968" r="-8454" b="-9844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2616750" y="6657789"/>
            <a:ext cx="3143272" cy="59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</a:rPr>
              <a:t>PHP - visual studio code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(DB 의 CRUD code)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143865" y="6702938"/>
            <a:ext cx="3143272" cy="59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DB 테이블 구조도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</a:rPr>
              <a:t>dothome.co.kr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333005" y="2825785"/>
            <a:ext cx="3143272" cy="59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</a:rPr>
              <a:t> Android studio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(앱/applicaotion) </a:t>
            </a:r>
          </a:p>
        </p:txBody>
      </p:sp>
      <p:sp>
        <p:nvSpPr>
          <p:cNvPr id="46" name="Freeform 46" descr="C:\Users\mrhi\Desktop\죽음의문\image777.png"/>
          <p:cNvSpPr/>
          <p:nvPr/>
        </p:nvSpPr>
        <p:spPr>
          <a:xfrm>
            <a:off x="9649807" y="3514600"/>
            <a:ext cx="4509669" cy="2837554"/>
          </a:xfrm>
          <a:custGeom>
            <a:avLst/>
            <a:gdLst/>
            <a:ahLst/>
            <a:cxnLst/>
            <a:rect l="l" t="t" r="r" b="b"/>
            <a:pathLst>
              <a:path w="4509669" h="2837554">
                <a:moveTo>
                  <a:pt x="0" y="0"/>
                </a:moveTo>
                <a:lnTo>
                  <a:pt x="4509669" y="0"/>
                </a:lnTo>
                <a:lnTo>
                  <a:pt x="4509669" y="2837554"/>
                </a:lnTo>
                <a:lnTo>
                  <a:pt x="0" y="28375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2996" r="-19174" b="-36048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12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120233" y="4625701"/>
            <a:ext cx="314327" cy="30163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508475" y="2637022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Retrofit2 를 사용한 서버작업 코드 </a:t>
            </a:r>
          </a:p>
        </p:txBody>
      </p:sp>
      <p:sp>
        <p:nvSpPr>
          <p:cNvPr id="21" name="Freeform 21" descr="20240625_145612.png"/>
          <p:cNvSpPr/>
          <p:nvPr/>
        </p:nvSpPr>
        <p:spPr>
          <a:xfrm>
            <a:off x="2045376" y="3001020"/>
            <a:ext cx="7152381" cy="619048"/>
          </a:xfrm>
          <a:custGeom>
            <a:avLst/>
            <a:gdLst/>
            <a:ahLst/>
            <a:cxnLst/>
            <a:rect l="l" t="t" r="r" b="b"/>
            <a:pathLst>
              <a:path w="7152381" h="619048">
                <a:moveTo>
                  <a:pt x="0" y="0"/>
                </a:moveTo>
                <a:lnTo>
                  <a:pt x="7152381" y="0"/>
                </a:lnTo>
                <a:lnTo>
                  <a:pt x="7152381" y="619048"/>
                </a:lnTo>
                <a:lnTo>
                  <a:pt x="0" y="619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20240625_152950.png"/>
          <p:cNvSpPr/>
          <p:nvPr/>
        </p:nvSpPr>
        <p:spPr>
          <a:xfrm>
            <a:off x="2000200" y="4080184"/>
            <a:ext cx="7143800" cy="571504"/>
          </a:xfrm>
          <a:custGeom>
            <a:avLst/>
            <a:gdLst/>
            <a:ahLst/>
            <a:cxnLst/>
            <a:rect l="l" t="t" r="r" b="b"/>
            <a:pathLst>
              <a:path w="7143800" h="571504">
                <a:moveTo>
                  <a:pt x="0" y="0"/>
                </a:moveTo>
                <a:lnTo>
                  <a:pt x="7143800" y="0"/>
                </a:lnTo>
                <a:lnTo>
                  <a:pt x="7143800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071" r="-10071"/>
            </a:stretch>
          </a:blipFill>
        </p:spPr>
      </p:sp>
      <p:sp>
        <p:nvSpPr>
          <p:cNvPr id="23" name="Freeform 23" descr="20240625_153152.png"/>
          <p:cNvSpPr/>
          <p:nvPr/>
        </p:nvSpPr>
        <p:spPr>
          <a:xfrm>
            <a:off x="2031144" y="5291715"/>
            <a:ext cx="7143799" cy="1500566"/>
          </a:xfrm>
          <a:custGeom>
            <a:avLst/>
            <a:gdLst/>
            <a:ahLst/>
            <a:cxnLst/>
            <a:rect l="l" t="t" r="r" b="b"/>
            <a:pathLst>
              <a:path w="7143799" h="1500566">
                <a:moveTo>
                  <a:pt x="0" y="0"/>
                </a:moveTo>
                <a:lnTo>
                  <a:pt x="7143799" y="0"/>
                </a:lnTo>
                <a:lnTo>
                  <a:pt x="7143799" y="1500566"/>
                </a:lnTo>
                <a:lnTo>
                  <a:pt x="0" y="1500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24693" y="3840011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PHP 에서의 코드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8336" y="5009126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DB 테이블 데이터 </a:t>
            </a:r>
          </a:p>
        </p:txBody>
      </p:sp>
      <p:sp>
        <p:nvSpPr>
          <p:cNvPr id="26" name="Freeform 26" descr="C:\Users\mrhi\Desktop\Screenshot_20240625_152448.png"/>
          <p:cNvSpPr/>
          <p:nvPr/>
        </p:nvSpPr>
        <p:spPr>
          <a:xfrm>
            <a:off x="10847842" y="2926271"/>
            <a:ext cx="3143272" cy="6655879"/>
          </a:xfrm>
          <a:custGeom>
            <a:avLst/>
            <a:gdLst/>
            <a:ahLst/>
            <a:cxnLst/>
            <a:rect l="l" t="t" r="r" b="b"/>
            <a:pathLst>
              <a:path w="3143272" h="6655879">
                <a:moveTo>
                  <a:pt x="0" y="0"/>
                </a:moveTo>
                <a:lnTo>
                  <a:pt x="3143272" y="0"/>
                </a:lnTo>
                <a:lnTo>
                  <a:pt x="3143272" y="6655879"/>
                </a:lnTo>
                <a:lnTo>
                  <a:pt x="0" y="66558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401696" y="4770959"/>
            <a:ext cx="596904" cy="596904"/>
            <a:chOff x="0" y="0"/>
            <a:chExt cx="795872" cy="7958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388320" y="6178013"/>
            <a:ext cx="311152" cy="311152"/>
            <a:chOff x="0" y="0"/>
            <a:chExt cx="414869" cy="4148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782" cy="414909"/>
            </a:xfrm>
            <a:custGeom>
              <a:avLst/>
              <a:gdLst/>
              <a:ahLst/>
              <a:cxnLst/>
              <a:rect l="l" t="t" r="r" b="b"/>
              <a:pathLst>
                <a:path w="414782" h="414909">
                  <a:moveTo>
                    <a:pt x="16891" y="0"/>
                  </a:moveTo>
                  <a:lnTo>
                    <a:pt x="397891" y="0"/>
                  </a:lnTo>
                  <a:cubicBezTo>
                    <a:pt x="407289" y="0"/>
                    <a:pt x="414782" y="7620"/>
                    <a:pt x="414782" y="16891"/>
                  </a:cubicBezTo>
                  <a:lnTo>
                    <a:pt x="414782" y="397891"/>
                  </a:lnTo>
                  <a:cubicBezTo>
                    <a:pt x="414782" y="407289"/>
                    <a:pt x="407162" y="414782"/>
                    <a:pt x="397891" y="414782"/>
                  </a:cubicBezTo>
                  <a:lnTo>
                    <a:pt x="16891" y="414782"/>
                  </a:lnTo>
                  <a:cubicBezTo>
                    <a:pt x="7620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97891"/>
                  </a:lnTo>
                  <a:lnTo>
                    <a:pt x="16891" y="397891"/>
                  </a:lnTo>
                  <a:lnTo>
                    <a:pt x="16891" y="381000"/>
                  </a:lnTo>
                  <a:lnTo>
                    <a:pt x="397891" y="381000"/>
                  </a:lnTo>
                  <a:lnTo>
                    <a:pt x="397891" y="397891"/>
                  </a:lnTo>
                  <a:lnTo>
                    <a:pt x="381000" y="397891"/>
                  </a:lnTo>
                  <a:lnTo>
                    <a:pt x="381000" y="16891"/>
                  </a:lnTo>
                  <a:lnTo>
                    <a:pt x="397891" y="16891"/>
                  </a:lnTo>
                  <a:lnTo>
                    <a:pt x="397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141231" y="6167341"/>
            <a:ext cx="280802" cy="311152"/>
            <a:chOff x="0" y="0"/>
            <a:chExt cx="374403" cy="4148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4338" cy="414909"/>
            </a:xfrm>
            <a:custGeom>
              <a:avLst/>
              <a:gdLst/>
              <a:ahLst/>
              <a:cxnLst/>
              <a:rect l="l" t="t" r="r" b="b"/>
              <a:pathLst>
                <a:path w="374338" h="414909">
                  <a:moveTo>
                    <a:pt x="12397" y="0"/>
                  </a:moveTo>
                  <a:lnTo>
                    <a:pt x="361941" y="0"/>
                  </a:lnTo>
                  <a:cubicBezTo>
                    <a:pt x="368839" y="0"/>
                    <a:pt x="374338" y="7620"/>
                    <a:pt x="374338" y="16891"/>
                  </a:cubicBezTo>
                  <a:lnTo>
                    <a:pt x="374338" y="397891"/>
                  </a:lnTo>
                  <a:cubicBezTo>
                    <a:pt x="374338" y="407289"/>
                    <a:pt x="368745" y="414782"/>
                    <a:pt x="361941" y="414782"/>
                  </a:cubicBezTo>
                  <a:lnTo>
                    <a:pt x="12397" y="414782"/>
                  </a:lnTo>
                  <a:cubicBezTo>
                    <a:pt x="5593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5593" y="0"/>
                    <a:pt x="12397" y="0"/>
                  </a:cubicBezTo>
                  <a:moveTo>
                    <a:pt x="12397" y="33909"/>
                  </a:moveTo>
                  <a:lnTo>
                    <a:pt x="12397" y="16891"/>
                  </a:lnTo>
                  <a:lnTo>
                    <a:pt x="24888" y="16891"/>
                  </a:lnTo>
                  <a:lnTo>
                    <a:pt x="24888" y="397891"/>
                  </a:lnTo>
                  <a:lnTo>
                    <a:pt x="12397" y="397891"/>
                  </a:lnTo>
                  <a:lnTo>
                    <a:pt x="12397" y="381000"/>
                  </a:lnTo>
                  <a:lnTo>
                    <a:pt x="361941" y="381000"/>
                  </a:lnTo>
                  <a:lnTo>
                    <a:pt x="361941" y="397891"/>
                  </a:lnTo>
                  <a:lnTo>
                    <a:pt x="349544" y="397891"/>
                  </a:lnTo>
                  <a:lnTo>
                    <a:pt x="349544" y="16891"/>
                  </a:lnTo>
                  <a:lnTo>
                    <a:pt x="361941" y="16891"/>
                  </a:lnTo>
                  <a:lnTo>
                    <a:pt x="361941" y="33909"/>
                  </a:lnTo>
                  <a:lnTo>
                    <a:pt x="12397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120894" y="5485339"/>
            <a:ext cx="2597168" cy="596904"/>
            <a:chOff x="0" y="0"/>
            <a:chExt cx="3462891" cy="7958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2782" cy="795909"/>
            </a:xfrm>
            <a:custGeom>
              <a:avLst/>
              <a:gdLst/>
              <a:ahLst/>
              <a:cxnLst/>
              <a:rect l="l" t="t" r="r" b="b"/>
              <a:pathLst>
                <a:path w="3462782" h="795909">
                  <a:moveTo>
                    <a:pt x="16891" y="0"/>
                  </a:moveTo>
                  <a:lnTo>
                    <a:pt x="3445891" y="0"/>
                  </a:lnTo>
                  <a:cubicBezTo>
                    <a:pt x="3455289" y="0"/>
                    <a:pt x="3462782" y="7620"/>
                    <a:pt x="3462782" y="16891"/>
                  </a:cubicBezTo>
                  <a:lnTo>
                    <a:pt x="3462782" y="778891"/>
                  </a:lnTo>
                  <a:cubicBezTo>
                    <a:pt x="3462782" y="788289"/>
                    <a:pt x="3455162" y="795782"/>
                    <a:pt x="3445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3445891" y="762000"/>
                  </a:lnTo>
                  <a:lnTo>
                    <a:pt x="3445891" y="778891"/>
                  </a:lnTo>
                  <a:lnTo>
                    <a:pt x="3429000" y="778891"/>
                  </a:lnTo>
                  <a:lnTo>
                    <a:pt x="3429000" y="16891"/>
                  </a:lnTo>
                  <a:lnTo>
                    <a:pt x="3445891" y="16891"/>
                  </a:lnTo>
                  <a:lnTo>
                    <a:pt x="3445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5" name="Freeform 35" descr="Screenshot_20240625_164544.png"/>
          <p:cNvSpPr/>
          <p:nvPr/>
        </p:nvSpPr>
        <p:spPr>
          <a:xfrm>
            <a:off x="14171690" y="2926271"/>
            <a:ext cx="3137537" cy="6643734"/>
          </a:xfrm>
          <a:custGeom>
            <a:avLst/>
            <a:gdLst/>
            <a:ahLst/>
            <a:cxnLst/>
            <a:rect l="l" t="t" r="r" b="b"/>
            <a:pathLst>
              <a:path w="3137537" h="6643734">
                <a:moveTo>
                  <a:pt x="0" y="0"/>
                </a:moveTo>
                <a:lnTo>
                  <a:pt x="3137537" y="0"/>
                </a:lnTo>
                <a:lnTo>
                  <a:pt x="3137537" y="6643734"/>
                </a:lnTo>
                <a:lnTo>
                  <a:pt x="0" y="6643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" r="-22"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9197757" y="3310544"/>
            <a:ext cx="2203939" cy="175886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4549918" y="6414033"/>
            <a:ext cx="1168408" cy="525466"/>
            <a:chOff x="0" y="0"/>
            <a:chExt cx="1557877" cy="7006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57782" cy="700659"/>
            </a:xfrm>
            <a:custGeom>
              <a:avLst/>
              <a:gdLst/>
              <a:ahLst/>
              <a:cxnLst/>
              <a:rect l="l" t="t" r="r" b="b"/>
              <a:pathLst>
                <a:path w="1557782" h="700659">
                  <a:moveTo>
                    <a:pt x="16891" y="0"/>
                  </a:moveTo>
                  <a:lnTo>
                    <a:pt x="1540891" y="0"/>
                  </a:lnTo>
                  <a:cubicBezTo>
                    <a:pt x="1550289" y="0"/>
                    <a:pt x="1557782" y="7620"/>
                    <a:pt x="1557782" y="16891"/>
                  </a:cubicBezTo>
                  <a:lnTo>
                    <a:pt x="1557782" y="683641"/>
                  </a:lnTo>
                  <a:cubicBezTo>
                    <a:pt x="1557782" y="693039"/>
                    <a:pt x="1550162" y="700532"/>
                    <a:pt x="1540891" y="700532"/>
                  </a:cubicBezTo>
                  <a:lnTo>
                    <a:pt x="16891" y="700532"/>
                  </a:lnTo>
                  <a:cubicBezTo>
                    <a:pt x="7620" y="700659"/>
                    <a:pt x="0" y="693039"/>
                    <a:pt x="0" y="68364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83641"/>
                  </a:lnTo>
                  <a:lnTo>
                    <a:pt x="16891" y="683641"/>
                  </a:lnTo>
                  <a:lnTo>
                    <a:pt x="16891" y="666750"/>
                  </a:lnTo>
                  <a:lnTo>
                    <a:pt x="1540891" y="666750"/>
                  </a:lnTo>
                  <a:lnTo>
                    <a:pt x="1540891" y="683641"/>
                  </a:lnTo>
                  <a:lnTo>
                    <a:pt x="1524000" y="683641"/>
                  </a:lnTo>
                  <a:lnTo>
                    <a:pt x="1524000" y="16891"/>
                  </a:lnTo>
                  <a:lnTo>
                    <a:pt x="1540891" y="16891"/>
                  </a:lnTo>
                  <a:lnTo>
                    <a:pt x="1540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928762" y="7134364"/>
            <a:ext cx="8171918" cy="221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유저가 오늘의 목표 일정을 등록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/ 완료/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삭제를 하여 내 일정 관리를 도와준다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쉽게 질리는 단순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앱과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 다르게 목표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달성을 위한 동기부여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를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위해 게임 다운 요소를 접목하여 유저의 흥미를 유발시켰다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개인화된 일정 분석 및 추천 기능의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AI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모델을 이용하여 내 일정 등록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완료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 뿐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아니라 인공지능을 활용해 나의 일정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,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혹은 내 일정에 추가적으로 필요한 사항들을 추천해준다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01696" y="2614540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  <a:ea typeface="무궁화 고딕"/>
              </a:rPr>
              <a:t>Home 화면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25014" y="2629761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Custum dialog</a:t>
            </a:r>
          </a:p>
        </p:txBody>
      </p:sp>
      <p:sp>
        <p:nvSpPr>
          <p:cNvPr id="42" name="AutoShape 42"/>
          <p:cNvSpPr/>
          <p:nvPr/>
        </p:nvSpPr>
        <p:spPr>
          <a:xfrm>
            <a:off x="9144000" y="4365936"/>
            <a:ext cx="2257696" cy="703475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9174943" y="5069411"/>
            <a:ext cx="2226753" cy="97258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1700148" y="4770959"/>
            <a:ext cx="4040311" cy="596904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TextBox 45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27148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7348505" y="1611523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  <a:ea typeface="무궁화 고딕"/>
                </a:rPr>
                <a:t>화면 소개 ( Todo list 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13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35907" y="2074131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Freeform 19" descr="C:\Users\mrhi\Desktop\Screenshot_20240625_152448.png"/>
          <p:cNvSpPr/>
          <p:nvPr/>
        </p:nvSpPr>
        <p:spPr>
          <a:xfrm>
            <a:off x="13900815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0" name="Freeform 20" descr="C:\Users\mrhi\Desktop\KakaoTalk_20240626_091307950.jpg"/>
          <p:cNvSpPr/>
          <p:nvPr/>
        </p:nvSpPr>
        <p:spPr>
          <a:xfrm>
            <a:off x="14222339" y="3276502"/>
            <a:ext cx="2714644" cy="6008389"/>
          </a:xfrm>
          <a:custGeom>
            <a:avLst/>
            <a:gdLst/>
            <a:ahLst/>
            <a:cxnLst/>
            <a:rect l="l" t="t" r="r" b="b"/>
            <a:pathLst>
              <a:path w="2714644" h="6008389">
                <a:moveTo>
                  <a:pt x="0" y="0"/>
                </a:moveTo>
                <a:lnTo>
                  <a:pt x="2714645" y="0"/>
                </a:lnTo>
                <a:lnTo>
                  <a:pt x="2714645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750"/>
            </a:stretch>
          </a:blipFill>
        </p:spPr>
      </p:sp>
      <p:sp>
        <p:nvSpPr>
          <p:cNvPr id="21" name="Freeform 21" descr="C:\Users\mrhi\Desktop\Screenshot_20240625_152448.png"/>
          <p:cNvSpPr/>
          <p:nvPr/>
        </p:nvSpPr>
        <p:spPr>
          <a:xfrm>
            <a:off x="10686104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7" y="0"/>
                </a:lnTo>
                <a:lnTo>
                  <a:pt x="3000397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2" name="Freeform 22" descr="C:\Users\mrhi\Desktop\KakaoTalk_20240626_091307950_01.jpg"/>
          <p:cNvSpPr/>
          <p:nvPr/>
        </p:nvSpPr>
        <p:spPr>
          <a:xfrm>
            <a:off x="11007629" y="3276502"/>
            <a:ext cx="2723048" cy="6008389"/>
          </a:xfrm>
          <a:custGeom>
            <a:avLst/>
            <a:gdLst/>
            <a:ahLst/>
            <a:cxnLst/>
            <a:rect l="l" t="t" r="r" b="b"/>
            <a:pathLst>
              <a:path w="2723048" h="6008389">
                <a:moveTo>
                  <a:pt x="0" y="0"/>
                </a:moveTo>
                <a:lnTo>
                  <a:pt x="2723048" y="0"/>
                </a:lnTo>
                <a:lnTo>
                  <a:pt x="2723048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62"/>
            </a:stretch>
          </a:blipFill>
        </p:spPr>
      </p:sp>
      <p:sp>
        <p:nvSpPr>
          <p:cNvPr id="23" name="Freeform 23" descr="C:\Users\mrhi\Desktop\Screenshot_20240625_152448.png"/>
          <p:cNvSpPr/>
          <p:nvPr/>
        </p:nvSpPr>
        <p:spPr>
          <a:xfrm>
            <a:off x="7650043" y="313512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4" name="Freeform 24" descr="C:\Users\mrhi\Desktop\KakaoTalk_20240626_091307950_02.jpg"/>
          <p:cNvSpPr/>
          <p:nvPr/>
        </p:nvSpPr>
        <p:spPr>
          <a:xfrm>
            <a:off x="7792919" y="3276502"/>
            <a:ext cx="2714644" cy="5989846"/>
          </a:xfrm>
          <a:custGeom>
            <a:avLst/>
            <a:gdLst/>
            <a:ahLst/>
            <a:cxnLst/>
            <a:rect l="l" t="t" r="r" b="b"/>
            <a:pathLst>
              <a:path w="2714644" h="5989846">
                <a:moveTo>
                  <a:pt x="0" y="0"/>
                </a:moveTo>
                <a:lnTo>
                  <a:pt x="2714644" y="0"/>
                </a:lnTo>
                <a:lnTo>
                  <a:pt x="2714644" y="5989847"/>
                </a:lnTo>
                <a:lnTo>
                  <a:pt x="0" y="59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6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704475" y="4986794"/>
            <a:ext cx="541887" cy="557121"/>
            <a:chOff x="0" y="0"/>
            <a:chExt cx="722516" cy="74282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360" cy="740791"/>
            </a:xfrm>
            <a:custGeom>
              <a:avLst/>
              <a:gdLst/>
              <a:ahLst/>
              <a:cxnLst/>
              <a:rect l="l" t="t" r="r" b="b"/>
              <a:pathLst>
                <a:path w="721360" h="740791">
                  <a:moveTo>
                    <a:pt x="16891" y="0"/>
                  </a:moveTo>
                  <a:lnTo>
                    <a:pt x="704469" y="0"/>
                  </a:lnTo>
                  <a:cubicBezTo>
                    <a:pt x="713867" y="0"/>
                    <a:pt x="721360" y="7620"/>
                    <a:pt x="721360" y="16891"/>
                  </a:cubicBezTo>
                  <a:lnTo>
                    <a:pt x="721360" y="723900"/>
                  </a:lnTo>
                  <a:cubicBezTo>
                    <a:pt x="721360" y="733298"/>
                    <a:pt x="713740" y="740791"/>
                    <a:pt x="704469" y="740791"/>
                  </a:cubicBezTo>
                  <a:lnTo>
                    <a:pt x="16891" y="740791"/>
                  </a:lnTo>
                  <a:cubicBezTo>
                    <a:pt x="7620" y="740791"/>
                    <a:pt x="0" y="733171"/>
                    <a:pt x="0" y="72390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23900"/>
                  </a:lnTo>
                  <a:lnTo>
                    <a:pt x="16891" y="723900"/>
                  </a:lnTo>
                  <a:lnTo>
                    <a:pt x="16891" y="706882"/>
                  </a:lnTo>
                  <a:lnTo>
                    <a:pt x="704469" y="706882"/>
                  </a:lnTo>
                  <a:lnTo>
                    <a:pt x="704469" y="723900"/>
                  </a:lnTo>
                  <a:lnTo>
                    <a:pt x="687578" y="723900"/>
                  </a:lnTo>
                  <a:lnTo>
                    <a:pt x="687578" y="16891"/>
                  </a:lnTo>
                  <a:lnTo>
                    <a:pt x="704469" y="16891"/>
                  </a:lnTo>
                  <a:lnTo>
                    <a:pt x="70446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937644" y="3848718"/>
            <a:ext cx="514152" cy="538407"/>
            <a:chOff x="0" y="0"/>
            <a:chExt cx="685536" cy="7178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4403" cy="715899"/>
            </a:xfrm>
            <a:custGeom>
              <a:avLst/>
              <a:gdLst/>
              <a:ahLst/>
              <a:cxnLst/>
              <a:rect l="l" t="t" r="r" b="b"/>
              <a:pathLst>
                <a:path w="684403" h="715899">
                  <a:moveTo>
                    <a:pt x="16891" y="0"/>
                  </a:moveTo>
                  <a:lnTo>
                    <a:pt x="667512" y="0"/>
                  </a:lnTo>
                  <a:cubicBezTo>
                    <a:pt x="676910" y="0"/>
                    <a:pt x="684403" y="7620"/>
                    <a:pt x="684403" y="16891"/>
                  </a:cubicBezTo>
                  <a:lnTo>
                    <a:pt x="684403" y="698881"/>
                  </a:lnTo>
                  <a:cubicBezTo>
                    <a:pt x="684403" y="708279"/>
                    <a:pt x="676783" y="715772"/>
                    <a:pt x="667512" y="715772"/>
                  </a:cubicBezTo>
                  <a:lnTo>
                    <a:pt x="16891" y="715772"/>
                  </a:lnTo>
                  <a:cubicBezTo>
                    <a:pt x="7620" y="715899"/>
                    <a:pt x="0" y="708279"/>
                    <a:pt x="0" y="69888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98881"/>
                  </a:lnTo>
                  <a:lnTo>
                    <a:pt x="16891" y="698881"/>
                  </a:lnTo>
                  <a:lnTo>
                    <a:pt x="16891" y="681990"/>
                  </a:lnTo>
                  <a:lnTo>
                    <a:pt x="667512" y="681990"/>
                  </a:lnTo>
                  <a:lnTo>
                    <a:pt x="667512" y="698881"/>
                  </a:lnTo>
                  <a:lnTo>
                    <a:pt x="650621" y="698881"/>
                  </a:lnTo>
                  <a:lnTo>
                    <a:pt x="650621" y="16891"/>
                  </a:lnTo>
                  <a:lnTo>
                    <a:pt x="667512" y="16891"/>
                  </a:lnTo>
                  <a:lnTo>
                    <a:pt x="66751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719014" y="6315217"/>
            <a:ext cx="2457318" cy="632862"/>
            <a:chOff x="0" y="0"/>
            <a:chExt cx="3276424" cy="8438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75330" cy="841756"/>
            </a:xfrm>
            <a:custGeom>
              <a:avLst/>
              <a:gdLst/>
              <a:ahLst/>
              <a:cxnLst/>
              <a:rect l="l" t="t" r="r" b="b"/>
              <a:pathLst>
                <a:path w="3275330" h="841756">
                  <a:moveTo>
                    <a:pt x="16891" y="0"/>
                  </a:moveTo>
                  <a:lnTo>
                    <a:pt x="3258439" y="0"/>
                  </a:lnTo>
                  <a:cubicBezTo>
                    <a:pt x="3267837" y="0"/>
                    <a:pt x="3275330" y="7620"/>
                    <a:pt x="3275330" y="16891"/>
                  </a:cubicBezTo>
                  <a:lnTo>
                    <a:pt x="3275330" y="824865"/>
                  </a:lnTo>
                  <a:cubicBezTo>
                    <a:pt x="3275330" y="834263"/>
                    <a:pt x="3267710" y="841756"/>
                    <a:pt x="3258439" y="841756"/>
                  </a:cubicBezTo>
                  <a:lnTo>
                    <a:pt x="16891" y="841756"/>
                  </a:lnTo>
                  <a:cubicBezTo>
                    <a:pt x="7620" y="841756"/>
                    <a:pt x="0" y="834136"/>
                    <a:pt x="0" y="82486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24865"/>
                  </a:lnTo>
                  <a:lnTo>
                    <a:pt x="16891" y="824865"/>
                  </a:lnTo>
                  <a:lnTo>
                    <a:pt x="16891" y="807847"/>
                  </a:lnTo>
                  <a:lnTo>
                    <a:pt x="3258439" y="807847"/>
                  </a:lnTo>
                  <a:lnTo>
                    <a:pt x="3258439" y="824738"/>
                  </a:lnTo>
                  <a:lnTo>
                    <a:pt x="3241548" y="824738"/>
                  </a:lnTo>
                  <a:lnTo>
                    <a:pt x="3241548" y="16891"/>
                  </a:lnTo>
                  <a:lnTo>
                    <a:pt x="3258439" y="16891"/>
                  </a:lnTo>
                  <a:lnTo>
                    <a:pt x="325843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9961455" y="5177412"/>
            <a:ext cx="1060854" cy="71197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10934675" y="3389813"/>
            <a:ext cx="2678329" cy="481379"/>
            <a:chOff x="0" y="0"/>
            <a:chExt cx="3571106" cy="64183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69970" cy="639826"/>
            </a:xfrm>
            <a:custGeom>
              <a:avLst/>
              <a:gdLst/>
              <a:ahLst/>
              <a:cxnLst/>
              <a:rect l="l" t="t" r="r" b="b"/>
              <a:pathLst>
                <a:path w="3569970" h="639826">
                  <a:moveTo>
                    <a:pt x="16891" y="0"/>
                  </a:moveTo>
                  <a:lnTo>
                    <a:pt x="3553079" y="0"/>
                  </a:lnTo>
                  <a:cubicBezTo>
                    <a:pt x="3562477" y="0"/>
                    <a:pt x="3569970" y="7620"/>
                    <a:pt x="3569970" y="16891"/>
                  </a:cubicBezTo>
                  <a:lnTo>
                    <a:pt x="3569970" y="622808"/>
                  </a:lnTo>
                  <a:cubicBezTo>
                    <a:pt x="3569970" y="632206"/>
                    <a:pt x="3562350" y="639699"/>
                    <a:pt x="3553079" y="639699"/>
                  </a:cubicBezTo>
                  <a:lnTo>
                    <a:pt x="16891" y="639699"/>
                  </a:lnTo>
                  <a:cubicBezTo>
                    <a:pt x="7620" y="639826"/>
                    <a:pt x="0" y="632206"/>
                    <a:pt x="0" y="62280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22808"/>
                  </a:lnTo>
                  <a:lnTo>
                    <a:pt x="16891" y="622808"/>
                  </a:lnTo>
                  <a:lnTo>
                    <a:pt x="16891" y="605917"/>
                  </a:lnTo>
                  <a:lnTo>
                    <a:pt x="3553079" y="605917"/>
                  </a:lnTo>
                  <a:lnTo>
                    <a:pt x="3553079" y="622808"/>
                  </a:lnTo>
                  <a:lnTo>
                    <a:pt x="3536188" y="622808"/>
                  </a:lnTo>
                  <a:lnTo>
                    <a:pt x="3536188" y="16891"/>
                  </a:lnTo>
                  <a:lnTo>
                    <a:pt x="3553079" y="16891"/>
                  </a:lnTo>
                  <a:lnTo>
                    <a:pt x="355307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752979" y="5827798"/>
            <a:ext cx="320875" cy="329896"/>
            <a:chOff x="0" y="0"/>
            <a:chExt cx="427834" cy="43986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871220" y="5822453"/>
            <a:ext cx="320875" cy="329896"/>
            <a:chOff x="0" y="0"/>
            <a:chExt cx="427834" cy="4398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1362830" y="6315217"/>
            <a:ext cx="1131250" cy="784345"/>
            <a:chOff x="0" y="0"/>
            <a:chExt cx="1508334" cy="10457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07236" cy="1043813"/>
            </a:xfrm>
            <a:custGeom>
              <a:avLst/>
              <a:gdLst/>
              <a:ahLst/>
              <a:cxnLst/>
              <a:rect l="l" t="t" r="r" b="b"/>
              <a:pathLst>
                <a:path w="1507236" h="1043813">
                  <a:moveTo>
                    <a:pt x="16891" y="0"/>
                  </a:moveTo>
                  <a:lnTo>
                    <a:pt x="1490345" y="0"/>
                  </a:lnTo>
                  <a:cubicBezTo>
                    <a:pt x="1499743" y="0"/>
                    <a:pt x="1507236" y="7620"/>
                    <a:pt x="1507236" y="16891"/>
                  </a:cubicBezTo>
                  <a:lnTo>
                    <a:pt x="1507236" y="1026795"/>
                  </a:lnTo>
                  <a:cubicBezTo>
                    <a:pt x="1507236" y="1036193"/>
                    <a:pt x="1499616" y="1043686"/>
                    <a:pt x="1490345" y="1043686"/>
                  </a:cubicBezTo>
                  <a:lnTo>
                    <a:pt x="16891" y="1043686"/>
                  </a:lnTo>
                  <a:cubicBezTo>
                    <a:pt x="7620" y="1043813"/>
                    <a:pt x="0" y="1036193"/>
                    <a:pt x="0" y="102679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26795"/>
                  </a:lnTo>
                  <a:lnTo>
                    <a:pt x="16891" y="1026795"/>
                  </a:lnTo>
                  <a:lnTo>
                    <a:pt x="16891" y="1009904"/>
                  </a:lnTo>
                  <a:lnTo>
                    <a:pt x="1490345" y="1009904"/>
                  </a:lnTo>
                  <a:lnTo>
                    <a:pt x="1490345" y="1026795"/>
                  </a:lnTo>
                  <a:lnTo>
                    <a:pt x="1473454" y="1026795"/>
                  </a:lnTo>
                  <a:lnTo>
                    <a:pt x="1473454" y="16891"/>
                  </a:lnTo>
                  <a:lnTo>
                    <a:pt x="1490345" y="16891"/>
                  </a:lnTo>
                  <a:lnTo>
                    <a:pt x="1490345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12466250" y="6570164"/>
            <a:ext cx="1934630" cy="4633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8133010" y="2712273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  <a:ea typeface="무궁화 고딕"/>
              </a:rPr>
              <a:t>Home 화면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59176" y="2712273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Map Activity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579529" y="2712273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Custum dialog</a:t>
            </a:r>
          </a:p>
        </p:txBody>
      </p:sp>
      <p:sp>
        <p:nvSpPr>
          <p:cNvPr id="44" name="AutoShape 44"/>
          <p:cNvSpPr/>
          <p:nvPr/>
        </p:nvSpPr>
        <p:spPr>
          <a:xfrm flipH="1">
            <a:off x="11928455" y="4385547"/>
            <a:ext cx="1266265" cy="192967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2103599" y="3582456"/>
            <a:ext cx="5032094" cy="44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단순하게 완료 할 수 있는 일정과는 다르게 방문할 곳의 위치를 지정하여 저장한 위치에 도착 했을 때 만 완료 할 수 있게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방문 일정 을 설정 하여 조금 더 내 목표의 목적성과 성취감을 얻도록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 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일반 </a:t>
            </a:r>
            <a:r>
              <a:rPr lang="en-US" sz="1800" spc="16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"/>
              </a:rPr>
              <a:t>와 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차이점: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다르게 완료 하기 더 까다로운  방문일정을 완료 하였을때 캐릭터의 더 많은 양의 경험치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(exp)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게임내 재화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(coin)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를 제공해 일반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보다 방문일정을 더 활용 할 수 있도록 하였다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2397478" y="1724722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  <a:ea typeface="무궁화 고딕"/>
                </a:rPr>
                <a:t>화면 소개 ( Map list 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14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37030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데이터 소개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81096" y="2602456"/>
            <a:ext cx="5046018" cy="142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>
                <a:solidFill>
                  <a:srgbClr val="FFFFFF"/>
                </a:solidFill>
                <a:latin typeface="무궁화 고딕"/>
              </a:rPr>
              <a:t>Tokenizing : Okt</a:t>
            </a: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Regular Expression : 불용어가 많아 필수 한글, 영어, 숫자만 추출</a:t>
            </a: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Embedding : 단어 임베딩(Glove) – 단어 사이 문맥상 유사성 이해</a:t>
            </a: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Vocabulary : 다양한 단어집  구축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42237" y="2701005"/>
            <a:ext cx="3663451" cy="105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LG CNS KORQUAD 질의응답 형식</a:t>
            </a: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  ·  Context : 10개</a:t>
            </a: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>
                <a:solidFill>
                  <a:srgbClr val="FFFFFF"/>
                </a:solidFill>
                <a:latin typeface="무궁화 고딕"/>
                <a:ea typeface="무궁화 고딕"/>
              </a:rPr>
              <a:t>  ·  QA 쌍 : 66,181개 </a:t>
            </a:r>
          </a:p>
        </p:txBody>
      </p:sp>
      <p:sp>
        <p:nvSpPr>
          <p:cNvPr id="24" name="Freeform 24" descr="C:\Users\mrhi\Desktop\죽음의문\20240626_165740.png"/>
          <p:cNvSpPr/>
          <p:nvPr/>
        </p:nvSpPr>
        <p:spPr>
          <a:xfrm>
            <a:off x="2842237" y="4188981"/>
            <a:ext cx="7419285" cy="5350167"/>
          </a:xfrm>
          <a:custGeom>
            <a:avLst/>
            <a:gdLst/>
            <a:ahLst/>
            <a:cxnLst/>
            <a:rect l="l" t="t" r="r" b="b"/>
            <a:pathLst>
              <a:path w="7419285" h="5350167">
                <a:moveTo>
                  <a:pt x="0" y="0"/>
                </a:moveTo>
                <a:lnTo>
                  <a:pt x="7419285" y="0"/>
                </a:lnTo>
                <a:lnTo>
                  <a:pt x="7419285" y="5350167"/>
                </a:lnTo>
                <a:lnTo>
                  <a:pt x="0" y="5350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8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630907" y="9491523"/>
            <a:ext cx="6311987" cy="33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500" spc="14">
                <a:solidFill>
                  <a:srgbClr val="FFFFFF"/>
                </a:solidFill>
                <a:latin typeface="무궁화 고딕"/>
                <a:ea typeface="무궁화 고딕"/>
              </a:rPr>
              <a:t>출처 : https://github.com/ZIZUN/korean-malicious-comments-dataset</a:t>
            </a:r>
          </a:p>
        </p:txBody>
      </p:sp>
      <p:sp>
        <p:nvSpPr>
          <p:cNvPr id="26" name="Freeform 26" descr="C:\12\Screenshot_20240626_170618.png"/>
          <p:cNvSpPr/>
          <p:nvPr/>
        </p:nvSpPr>
        <p:spPr>
          <a:xfrm>
            <a:off x="12075058" y="2412669"/>
            <a:ext cx="3500462" cy="7412229"/>
          </a:xfrm>
          <a:custGeom>
            <a:avLst/>
            <a:gdLst/>
            <a:ahLst/>
            <a:cxnLst/>
            <a:rect l="l" t="t" r="r" b="b"/>
            <a:pathLst>
              <a:path w="3500462" h="7412229">
                <a:moveTo>
                  <a:pt x="0" y="0"/>
                </a:moveTo>
                <a:lnTo>
                  <a:pt x="3500462" y="0"/>
                </a:lnTo>
                <a:lnTo>
                  <a:pt x="3500462" y="7412229"/>
                </a:lnTo>
                <a:lnTo>
                  <a:pt x="0" y="74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292221" y="2697706"/>
            <a:ext cx="3066137" cy="911834"/>
            <a:chOff x="0" y="0"/>
            <a:chExt cx="4088183" cy="12157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88130" cy="1215775"/>
            </a:xfrm>
            <a:custGeom>
              <a:avLst/>
              <a:gdLst/>
              <a:ahLst/>
              <a:cxnLst/>
              <a:rect l="l" t="t" r="r" b="b"/>
              <a:pathLst>
                <a:path w="4088130" h="1215775">
                  <a:moveTo>
                    <a:pt x="16891" y="0"/>
                  </a:moveTo>
                  <a:lnTo>
                    <a:pt x="4071239" y="0"/>
                  </a:lnTo>
                  <a:cubicBezTo>
                    <a:pt x="4080637" y="0"/>
                    <a:pt x="4088130" y="9173"/>
                    <a:pt x="4088130" y="20334"/>
                  </a:cubicBezTo>
                  <a:lnTo>
                    <a:pt x="4088130" y="1195441"/>
                  </a:lnTo>
                  <a:cubicBezTo>
                    <a:pt x="4088130" y="1206755"/>
                    <a:pt x="4080510" y="1215775"/>
                    <a:pt x="4071239" y="1215775"/>
                  </a:cubicBezTo>
                  <a:lnTo>
                    <a:pt x="16891" y="1215775"/>
                  </a:lnTo>
                  <a:cubicBezTo>
                    <a:pt x="7620" y="1215775"/>
                    <a:pt x="0" y="1206602"/>
                    <a:pt x="0" y="1195441"/>
                  </a:cubicBezTo>
                  <a:lnTo>
                    <a:pt x="0" y="20334"/>
                  </a:lnTo>
                  <a:cubicBezTo>
                    <a:pt x="0" y="9173"/>
                    <a:pt x="7620" y="0"/>
                    <a:pt x="16891" y="0"/>
                  </a:cubicBezTo>
                  <a:moveTo>
                    <a:pt x="16891" y="40821"/>
                  </a:moveTo>
                  <a:lnTo>
                    <a:pt x="16891" y="20334"/>
                  </a:lnTo>
                  <a:lnTo>
                    <a:pt x="33909" y="20334"/>
                  </a:lnTo>
                  <a:lnTo>
                    <a:pt x="33909" y="1195441"/>
                  </a:lnTo>
                  <a:lnTo>
                    <a:pt x="16891" y="1195441"/>
                  </a:lnTo>
                  <a:lnTo>
                    <a:pt x="16891" y="1174954"/>
                  </a:lnTo>
                  <a:lnTo>
                    <a:pt x="4071239" y="1174954"/>
                  </a:lnTo>
                  <a:lnTo>
                    <a:pt x="4071239" y="1195288"/>
                  </a:lnTo>
                  <a:lnTo>
                    <a:pt x="4054348" y="1195288"/>
                  </a:lnTo>
                  <a:lnTo>
                    <a:pt x="4054348" y="20334"/>
                  </a:lnTo>
                  <a:lnTo>
                    <a:pt x="4071239" y="20334"/>
                  </a:lnTo>
                  <a:lnTo>
                    <a:pt x="4071239" y="40821"/>
                  </a:lnTo>
                  <a:lnTo>
                    <a:pt x="16891" y="40821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44082" y="594882"/>
            <a:ext cx="755710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15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4082" y="594882"/>
            <a:ext cx="862867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Freeform 29" descr="C:\Users\mrhi\Desktop\죽음의문\20240626_154115-removebg-preview.png"/>
          <p:cNvSpPr/>
          <p:nvPr/>
        </p:nvSpPr>
        <p:spPr>
          <a:xfrm>
            <a:off x="11681425" y="2631744"/>
            <a:ext cx="3276336" cy="1857388"/>
          </a:xfrm>
          <a:custGeom>
            <a:avLst/>
            <a:gdLst/>
            <a:ahLst/>
            <a:cxnLst/>
            <a:rect l="l" t="t" r="r" b="b"/>
            <a:pathLst>
              <a:path w="3276336" h="1857388">
                <a:moveTo>
                  <a:pt x="0" y="0"/>
                </a:moveTo>
                <a:lnTo>
                  <a:pt x="3276336" y="0"/>
                </a:lnTo>
                <a:lnTo>
                  <a:pt x="3276336" y="1857388"/>
                </a:lnTo>
                <a:lnTo>
                  <a:pt x="0" y="18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640048" y="4635211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1" y="0"/>
                </a:lnTo>
                <a:lnTo>
                  <a:pt x="1401581" y="364212"/>
                </a:lnTo>
                <a:lnTo>
                  <a:pt x="0" y="364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1" name="Freeform 31" descr="C:\Users\mrhi\Desktop\죽음의문\20240626_153952-removebg-preview.png"/>
          <p:cNvSpPr/>
          <p:nvPr/>
        </p:nvSpPr>
        <p:spPr>
          <a:xfrm>
            <a:off x="4996501" y="2900697"/>
            <a:ext cx="1396113" cy="1588435"/>
          </a:xfrm>
          <a:custGeom>
            <a:avLst/>
            <a:gdLst/>
            <a:ahLst/>
            <a:cxnLst/>
            <a:rect l="l" t="t" r="r" b="b"/>
            <a:pathLst>
              <a:path w="1396113" h="1588435">
                <a:moveTo>
                  <a:pt x="0" y="0"/>
                </a:moveTo>
                <a:lnTo>
                  <a:pt x="1396113" y="0"/>
                </a:lnTo>
                <a:lnTo>
                  <a:pt x="1396113" y="1588435"/>
                </a:lnTo>
                <a:lnTo>
                  <a:pt x="0" y="1588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74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972166" y="4679626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0" y="0"/>
                </a:lnTo>
                <a:lnTo>
                  <a:pt x="1401580" y="364211"/>
                </a:lnTo>
                <a:lnTo>
                  <a:pt x="0" y="364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3" name="Freeform 33" descr="C:\Users\mrhi\Desktop\죽음의문\20240626_160511.png"/>
          <p:cNvSpPr/>
          <p:nvPr/>
        </p:nvSpPr>
        <p:spPr>
          <a:xfrm>
            <a:off x="10820400" y="5370898"/>
            <a:ext cx="5546970" cy="3575351"/>
          </a:xfrm>
          <a:custGeom>
            <a:avLst/>
            <a:gdLst/>
            <a:ahLst/>
            <a:cxnLst/>
            <a:rect l="l" t="t" r="r" b="b"/>
            <a:pathLst>
              <a:path w="5546970" h="3575351">
                <a:moveTo>
                  <a:pt x="0" y="0"/>
                </a:moveTo>
                <a:lnTo>
                  <a:pt x="5546970" y="0"/>
                </a:lnTo>
                <a:lnTo>
                  <a:pt x="5546970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7"/>
            </a:stretch>
          </a:blipFill>
        </p:spPr>
      </p:sp>
      <p:sp>
        <p:nvSpPr>
          <p:cNvPr id="34" name="Freeform 34" descr="C:\Users\mrhi\Desktop\죽음의문\20240626_160618.png"/>
          <p:cNvSpPr/>
          <p:nvPr/>
        </p:nvSpPr>
        <p:spPr>
          <a:xfrm>
            <a:off x="3100973" y="5370898"/>
            <a:ext cx="5348705" cy="3575351"/>
          </a:xfrm>
          <a:custGeom>
            <a:avLst/>
            <a:gdLst/>
            <a:ahLst/>
            <a:cxnLst/>
            <a:rect l="l" t="t" r="r" b="b"/>
            <a:pathLst>
              <a:path w="5348705" h="3575351">
                <a:moveTo>
                  <a:pt x="0" y="0"/>
                </a:moveTo>
                <a:lnTo>
                  <a:pt x="5348704" y="0"/>
                </a:lnTo>
                <a:lnTo>
                  <a:pt x="5348704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6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2167465" y="4688276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colab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11339" y="4704173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Jupyter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33985" y="9076740"/>
            <a:ext cx="5082681" cy="59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대화형 코드 실행,데이터 분석 및 머신러닝</a:t>
            </a:r>
          </a:p>
          <a:p>
            <a:pPr algn="ctr">
              <a:lnSpc>
                <a:spcPts val="2390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0871153" y="9006274"/>
            <a:ext cx="5445465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무료 GPU 및 TPU,Google Drive와 연동 ,협업 기능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개발 환경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학습 과정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632092" y="2947083"/>
            <a:ext cx="6504864" cy="2300966"/>
          </a:xfrm>
          <a:custGeom>
            <a:avLst/>
            <a:gdLst/>
            <a:ahLst/>
            <a:cxnLst/>
            <a:rect l="l" t="t" r="r" b="b"/>
            <a:pathLst>
              <a:path w="6504864" h="2300966">
                <a:moveTo>
                  <a:pt x="0" y="0"/>
                </a:moveTo>
                <a:lnTo>
                  <a:pt x="6504863" y="0"/>
                </a:lnTo>
                <a:lnTo>
                  <a:pt x="6504863" y="2300966"/>
                </a:lnTo>
                <a:lnTo>
                  <a:pt x="0" y="2300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800809" y="5467124"/>
            <a:ext cx="6167429" cy="552950"/>
            <a:chOff x="0" y="0"/>
            <a:chExt cx="1624344" cy="1456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머신러닝 학습 및 평가를 하기 위한 라이브러리 설치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83787" y="9030559"/>
            <a:ext cx="6167429" cy="552950"/>
            <a:chOff x="0" y="0"/>
            <a:chExt cx="1624344" cy="1456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데이터셋을 로드하고 파일을 읽는중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03564" y="2780471"/>
            <a:ext cx="6167429" cy="766726"/>
            <a:chOff x="0" y="0"/>
            <a:chExt cx="1624344" cy="2019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학습된 모델의 데이터 결과값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( 그래프가 낮을수록 학습이 잘 되었다는 의미 ) 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2632092" y="6490018"/>
            <a:ext cx="6511908" cy="2321466"/>
          </a:xfrm>
          <a:custGeom>
            <a:avLst/>
            <a:gdLst/>
            <a:ahLst/>
            <a:cxnLst/>
            <a:rect l="l" t="t" r="r" b="b"/>
            <a:pathLst>
              <a:path w="6511908" h="2321466">
                <a:moveTo>
                  <a:pt x="0" y="0"/>
                </a:moveTo>
                <a:lnTo>
                  <a:pt x="6511908" y="0"/>
                </a:lnTo>
                <a:lnTo>
                  <a:pt x="6511908" y="2321466"/>
                </a:lnTo>
                <a:lnTo>
                  <a:pt x="0" y="2321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793763" y="3800171"/>
            <a:ext cx="4700150" cy="2761849"/>
          </a:xfrm>
          <a:custGeom>
            <a:avLst/>
            <a:gdLst/>
            <a:ahLst/>
            <a:cxnLst/>
            <a:rect l="l" t="t" r="r" b="b"/>
            <a:pathLst>
              <a:path w="4700150" h="2761849">
                <a:moveTo>
                  <a:pt x="0" y="0"/>
                </a:moveTo>
                <a:lnTo>
                  <a:pt x="4700149" y="0"/>
                </a:lnTo>
                <a:lnTo>
                  <a:pt x="4700149" y="2761849"/>
                </a:lnTo>
                <a:lnTo>
                  <a:pt x="0" y="2761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3579" b="-23579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667030" y="3800171"/>
            <a:ext cx="1562654" cy="5783338"/>
          </a:xfrm>
          <a:custGeom>
            <a:avLst/>
            <a:gdLst/>
            <a:ahLst/>
            <a:cxnLst/>
            <a:rect l="l" t="t" r="r" b="b"/>
            <a:pathLst>
              <a:path w="1562654" h="5783338">
                <a:moveTo>
                  <a:pt x="0" y="0"/>
                </a:moveTo>
                <a:lnTo>
                  <a:pt x="1562654" y="0"/>
                </a:lnTo>
                <a:lnTo>
                  <a:pt x="1562654" y="5783338"/>
                </a:lnTo>
                <a:lnTo>
                  <a:pt x="0" y="5783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804" b="-2252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793763" y="6733722"/>
            <a:ext cx="4700150" cy="2849787"/>
          </a:xfrm>
          <a:custGeom>
            <a:avLst/>
            <a:gdLst/>
            <a:ahLst/>
            <a:cxnLst/>
            <a:rect l="l" t="t" r="r" b="b"/>
            <a:pathLst>
              <a:path w="4700150" h="2849787">
                <a:moveTo>
                  <a:pt x="0" y="0"/>
                </a:moveTo>
                <a:lnTo>
                  <a:pt x="4700149" y="0"/>
                </a:lnTo>
                <a:lnTo>
                  <a:pt x="4700149" y="2849787"/>
                </a:lnTo>
                <a:lnTo>
                  <a:pt x="0" y="28497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모델 변천사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49325" y="8363489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변환과정에서의 문제를 발견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00809" y="8363489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 모델 데이터 학습 후 변환 시도중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949796" y="3349506"/>
            <a:ext cx="5869456" cy="4785383"/>
          </a:xfrm>
          <a:custGeom>
            <a:avLst/>
            <a:gdLst/>
            <a:ahLst/>
            <a:cxnLst/>
            <a:rect l="l" t="t" r="r" b="b"/>
            <a:pathLst>
              <a:path w="5869456" h="4785383">
                <a:moveTo>
                  <a:pt x="0" y="0"/>
                </a:moveTo>
                <a:lnTo>
                  <a:pt x="5869456" y="0"/>
                </a:lnTo>
                <a:lnTo>
                  <a:pt x="586945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52" t="-41602" r="-124123" b="-1658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76087" y="3349506"/>
            <a:ext cx="5913906" cy="4785383"/>
          </a:xfrm>
          <a:custGeom>
            <a:avLst/>
            <a:gdLst/>
            <a:ahLst/>
            <a:cxnLst/>
            <a:rect l="l" t="t" r="r" b="b"/>
            <a:pathLst>
              <a:path w="5913906" h="4785383">
                <a:moveTo>
                  <a:pt x="0" y="0"/>
                </a:moveTo>
                <a:lnTo>
                  <a:pt x="5913906" y="0"/>
                </a:lnTo>
                <a:lnTo>
                  <a:pt x="591390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28" t="-32319" r="-122623" b="-25864"/>
            </a:stretch>
          </a:blipFill>
        </p:spPr>
      </p:sp>
      <p:sp>
        <p:nvSpPr>
          <p:cNvPr id="33" name="TextBox 3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5504" y="61104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905730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작업의 고증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87989" y="8569261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기획과 다른 방향성으로 다양한 머신러닝을 시도해봄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550925" y="8592089"/>
            <a:ext cx="6167429" cy="766726"/>
            <a:chOff x="0" y="0"/>
            <a:chExt cx="1624344" cy="2019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KoBert에 모델변환에 성공 했으나..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 문제로 인식 불가 현상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20654" y="2641269"/>
            <a:ext cx="11839234" cy="1450646"/>
            <a:chOff x="0" y="0"/>
            <a:chExt cx="3118152" cy="3820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18152" cy="382063"/>
            </a:xfrm>
            <a:custGeom>
              <a:avLst/>
              <a:gdLst/>
              <a:ahLst/>
              <a:cxnLst/>
              <a:rect l="l" t="t" r="r" b="b"/>
              <a:pathLst>
                <a:path w="3118152" h="382063">
                  <a:moveTo>
                    <a:pt x="0" y="0"/>
                  </a:moveTo>
                  <a:lnTo>
                    <a:pt x="3118152" y="0"/>
                  </a:lnTo>
                  <a:lnTo>
                    <a:pt x="3118152" y="382063"/>
                  </a:lnTo>
                  <a:lnTo>
                    <a:pt x="0" y="38206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3118152" cy="391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6"/>
                </a:lnSpc>
              </a:pPr>
              <a:r>
                <a:rPr lang="en-US" sz="2799">
                  <a:solidFill>
                    <a:srgbClr val="FFFFFF"/>
                  </a:solidFill>
                  <a:latin typeface="무궁화 고딕"/>
                </a:rPr>
                <a:t>Pytorch -&gt; onnx -&gt; onnx-simplify -&gt; openvino -&gt; TFLite -&gt; 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2221241" y="4310990"/>
            <a:ext cx="7249321" cy="4029671"/>
          </a:xfrm>
          <a:custGeom>
            <a:avLst/>
            <a:gdLst/>
            <a:ahLst/>
            <a:cxnLst/>
            <a:rect l="l" t="t" r="r" b="b"/>
            <a:pathLst>
              <a:path w="7249321" h="4029671">
                <a:moveTo>
                  <a:pt x="0" y="0"/>
                </a:moveTo>
                <a:lnTo>
                  <a:pt x="7249321" y="0"/>
                </a:lnTo>
                <a:lnTo>
                  <a:pt x="7249321" y="4029671"/>
                </a:lnTo>
                <a:lnTo>
                  <a:pt x="0" y="4029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3195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009979" y="4310990"/>
            <a:ext cx="7249321" cy="4062024"/>
          </a:xfrm>
          <a:custGeom>
            <a:avLst/>
            <a:gdLst/>
            <a:ahLst/>
            <a:cxnLst/>
            <a:rect l="l" t="t" r="r" b="b"/>
            <a:pathLst>
              <a:path w="7249321" h="4062024">
                <a:moveTo>
                  <a:pt x="0" y="0"/>
                </a:moveTo>
                <a:lnTo>
                  <a:pt x="7249321" y="0"/>
                </a:lnTo>
                <a:lnTo>
                  <a:pt x="7249321" y="4062024"/>
                </a:lnTo>
                <a:lnTo>
                  <a:pt x="0" y="4062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1238" b="-36810"/>
            </a:stretch>
          </a:blipFill>
        </p:spPr>
      </p:sp>
      <p:sp>
        <p:nvSpPr>
          <p:cNvPr id="36" name="TextBox 36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19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25511" y="9334104"/>
            <a:ext cx="2382924" cy="48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 spc="14">
                <a:solidFill>
                  <a:srgbClr val="FFFFFF"/>
                </a:solidFill>
                <a:latin typeface="무궁화 고딕"/>
                <a:ea typeface="무궁화 고딕"/>
              </a:rPr>
              <a:t>출처 : https://openai.com</a:t>
            </a:r>
          </a:p>
          <a:p>
            <a:pPr algn="ctr">
              <a:lnSpc>
                <a:spcPts val="1912"/>
              </a:lnSpc>
            </a:pPr>
            <a:endParaRPr/>
          </a:p>
        </p:txBody>
      </p:sp>
      <p:sp>
        <p:nvSpPr>
          <p:cNvPr id="20" name="Freeform 20" descr="C:\Users\mrhi\Desktop\20240627_133220.png"/>
          <p:cNvSpPr/>
          <p:nvPr/>
        </p:nvSpPr>
        <p:spPr>
          <a:xfrm>
            <a:off x="4248131" y="3448614"/>
            <a:ext cx="10858576" cy="5770700"/>
          </a:xfrm>
          <a:custGeom>
            <a:avLst/>
            <a:gdLst/>
            <a:ahLst/>
            <a:cxnLst/>
            <a:rect l="l" t="t" r="r" b="b"/>
            <a:pathLst>
              <a:path w="10858576" h="5770700">
                <a:moveTo>
                  <a:pt x="0" y="0"/>
                </a:moveTo>
                <a:lnTo>
                  <a:pt x="10858576" y="0"/>
                </a:lnTo>
                <a:lnTo>
                  <a:pt x="10858576" y="5770700"/>
                </a:lnTo>
                <a:lnTo>
                  <a:pt x="0" y="5770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7"/>
            </a:stretch>
          </a:blipFill>
        </p:spPr>
      </p:sp>
      <p:sp>
        <p:nvSpPr>
          <p:cNvPr id="21" name="TextBox 21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4082" y="594882"/>
            <a:ext cx="834292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API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3329" y="2654167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ChatGPT 기반 일정 분석 및 추천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31722"/>
            <a:ext cx="17259300" cy="9632681"/>
          </a:xfrm>
          <a:custGeom>
            <a:avLst/>
            <a:gdLst/>
            <a:ahLst/>
            <a:cxnLst/>
            <a:rect l="l" t="t" r="r" b="b"/>
            <a:pathLst>
              <a:path w="17259300" h="9632681">
                <a:moveTo>
                  <a:pt x="0" y="0"/>
                </a:moveTo>
                <a:lnTo>
                  <a:pt x="17259300" y="0"/>
                </a:lnTo>
                <a:lnTo>
                  <a:pt x="17259300" y="9632681"/>
                </a:lnTo>
                <a:lnTo>
                  <a:pt x="0" y="963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8" b="-408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144000" y="4661543"/>
            <a:ext cx="6826926" cy="5140623"/>
          </a:xfrm>
          <a:custGeom>
            <a:avLst/>
            <a:gdLst/>
            <a:ahLst/>
            <a:cxnLst/>
            <a:rect l="l" t="t" r="r" b="b"/>
            <a:pathLst>
              <a:path w="6826926" h="5140623">
                <a:moveTo>
                  <a:pt x="0" y="0"/>
                </a:moveTo>
                <a:lnTo>
                  <a:pt x="6826926" y="0"/>
                </a:lnTo>
                <a:lnTo>
                  <a:pt x="6826926" y="5140623"/>
                </a:lnTo>
                <a:lnTo>
                  <a:pt x="0" y="514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8334" y="2473289"/>
            <a:ext cx="6334683" cy="140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9252">
                <a:solidFill>
                  <a:srgbClr val="70E89F"/>
                </a:solidFill>
                <a:latin typeface="무궁화 고딕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3158" y="4776953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3158" y="6569440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절차 및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3158" y="5680562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팀 구성 및 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23158" y="7458317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3158" y="8347194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자체 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4279" y="9239269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latin typeface="무궁화 고딕 Light"/>
              </a:rPr>
              <a:t>Q &amp; 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45284" y="6702436"/>
            <a:ext cx="525466" cy="454028"/>
            <a:chOff x="0" y="0"/>
            <a:chExt cx="700621" cy="6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532" cy="605409"/>
            </a:xfrm>
            <a:custGeom>
              <a:avLst/>
              <a:gdLst/>
              <a:ahLst/>
              <a:cxnLst/>
              <a:rect l="l" t="t" r="r" b="b"/>
              <a:pathLst>
                <a:path w="700532" h="605409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588391"/>
                  </a:lnTo>
                  <a:cubicBezTo>
                    <a:pt x="700532" y="597789"/>
                    <a:pt x="692912" y="605282"/>
                    <a:pt x="683641" y="605282"/>
                  </a:cubicBezTo>
                  <a:lnTo>
                    <a:pt x="16891" y="605282"/>
                  </a:lnTo>
                  <a:cubicBezTo>
                    <a:pt x="7620" y="605409"/>
                    <a:pt x="0" y="597789"/>
                    <a:pt x="0" y="5883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88391"/>
                  </a:lnTo>
                  <a:lnTo>
                    <a:pt x="16891" y="588391"/>
                  </a:lnTo>
                  <a:lnTo>
                    <a:pt x="16891" y="571500"/>
                  </a:lnTo>
                  <a:lnTo>
                    <a:pt x="683641" y="571500"/>
                  </a:lnTo>
                  <a:lnTo>
                    <a:pt x="683641" y="588391"/>
                  </a:lnTo>
                  <a:lnTo>
                    <a:pt x="666750" y="588391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1" name="Freeform 21" descr="C:\Users\mrhi\Desktop\죽음의문\gpt.png"/>
          <p:cNvSpPr/>
          <p:nvPr/>
        </p:nvSpPr>
        <p:spPr>
          <a:xfrm>
            <a:off x="1751613" y="3723146"/>
            <a:ext cx="4088777" cy="4190257"/>
          </a:xfrm>
          <a:custGeom>
            <a:avLst/>
            <a:gdLst/>
            <a:ahLst/>
            <a:cxnLst/>
            <a:rect l="l" t="t" r="r" b="b"/>
            <a:pathLst>
              <a:path w="4088777" h="4190257">
                <a:moveTo>
                  <a:pt x="0" y="0"/>
                </a:moveTo>
                <a:lnTo>
                  <a:pt x="4088777" y="0"/>
                </a:lnTo>
                <a:lnTo>
                  <a:pt x="4088777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C:\Users\mrhi\Desktop\죽음의문\20240621_175204.png"/>
          <p:cNvSpPr/>
          <p:nvPr/>
        </p:nvSpPr>
        <p:spPr>
          <a:xfrm>
            <a:off x="6711747" y="3723146"/>
            <a:ext cx="4572032" cy="4190257"/>
          </a:xfrm>
          <a:custGeom>
            <a:avLst/>
            <a:gdLst/>
            <a:ahLst/>
            <a:cxnLst/>
            <a:rect l="l" t="t" r="r" b="b"/>
            <a:pathLst>
              <a:path w="4572032" h="4190257">
                <a:moveTo>
                  <a:pt x="0" y="0"/>
                </a:moveTo>
                <a:lnTo>
                  <a:pt x="4572032" y="0"/>
                </a:lnTo>
                <a:lnTo>
                  <a:pt x="4572032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42" t="-2231" r="-104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085024" y="5416552"/>
            <a:ext cx="382590" cy="311152"/>
            <a:chOff x="0" y="0"/>
            <a:chExt cx="510120" cy="414869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531429" y="5416552"/>
            <a:ext cx="382590" cy="311152"/>
            <a:chOff x="0" y="0"/>
            <a:chExt cx="510120" cy="414869"/>
          </a:xfrm>
        </p:grpSpPr>
        <p:sp>
          <p:nvSpPr>
            <p:cNvPr id="27" name="Freeform 27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Freeform 29" descr="C:\Users\mrhi\Desktop\20240627_094040.png"/>
          <p:cNvSpPr/>
          <p:nvPr/>
        </p:nvSpPr>
        <p:spPr>
          <a:xfrm>
            <a:off x="12197602" y="3229960"/>
            <a:ext cx="5350603" cy="571504"/>
          </a:xfrm>
          <a:custGeom>
            <a:avLst/>
            <a:gdLst/>
            <a:ahLst/>
            <a:cxnLst/>
            <a:rect l="l" t="t" r="r" b="b"/>
            <a:pathLst>
              <a:path w="5350603" h="571504">
                <a:moveTo>
                  <a:pt x="0" y="0"/>
                </a:moveTo>
                <a:lnTo>
                  <a:pt x="5350603" y="0"/>
                </a:lnTo>
                <a:lnTo>
                  <a:pt x="5350603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0" name="Freeform 30" descr="C:\Users\mrhi\Desktop\20240627_094103.png"/>
          <p:cNvSpPr/>
          <p:nvPr/>
        </p:nvSpPr>
        <p:spPr>
          <a:xfrm>
            <a:off x="12161669" y="4814605"/>
            <a:ext cx="5357851" cy="1347783"/>
          </a:xfrm>
          <a:custGeom>
            <a:avLst/>
            <a:gdLst/>
            <a:ahLst/>
            <a:cxnLst/>
            <a:rect l="l" t="t" r="r" b="b"/>
            <a:pathLst>
              <a:path w="5357851" h="1347783">
                <a:moveTo>
                  <a:pt x="0" y="0"/>
                </a:moveTo>
                <a:lnTo>
                  <a:pt x="5357851" y="0"/>
                </a:lnTo>
                <a:lnTo>
                  <a:pt x="5357851" y="1347783"/>
                </a:lnTo>
                <a:lnTo>
                  <a:pt x="0" y="13477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711747" y="7441725"/>
            <a:ext cx="525466" cy="471678"/>
            <a:chOff x="0" y="0"/>
            <a:chExt cx="700621" cy="6289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0532" cy="628904"/>
            </a:xfrm>
            <a:custGeom>
              <a:avLst/>
              <a:gdLst/>
              <a:ahLst/>
              <a:cxnLst/>
              <a:rect l="l" t="t" r="r" b="b"/>
              <a:pathLst>
                <a:path w="700532" h="628904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612013"/>
                  </a:lnTo>
                  <a:cubicBezTo>
                    <a:pt x="700532" y="621411"/>
                    <a:pt x="692912" y="628904"/>
                    <a:pt x="683641" y="628904"/>
                  </a:cubicBezTo>
                  <a:lnTo>
                    <a:pt x="16891" y="628904"/>
                  </a:lnTo>
                  <a:cubicBezTo>
                    <a:pt x="7620" y="628904"/>
                    <a:pt x="0" y="621284"/>
                    <a:pt x="0" y="61201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12013"/>
                  </a:lnTo>
                  <a:lnTo>
                    <a:pt x="16891" y="612013"/>
                  </a:lnTo>
                  <a:lnTo>
                    <a:pt x="16891" y="594995"/>
                  </a:lnTo>
                  <a:lnTo>
                    <a:pt x="683641" y="594995"/>
                  </a:lnTo>
                  <a:lnTo>
                    <a:pt x="683641" y="611886"/>
                  </a:lnTo>
                  <a:lnTo>
                    <a:pt x="666750" y="611886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3" name="Freeform 33" descr="C:\Users\mrhi\Desktop\20240627_103202.png"/>
          <p:cNvSpPr/>
          <p:nvPr/>
        </p:nvSpPr>
        <p:spPr>
          <a:xfrm>
            <a:off x="12212755" y="7175529"/>
            <a:ext cx="5403507" cy="1605675"/>
          </a:xfrm>
          <a:custGeom>
            <a:avLst/>
            <a:gdLst/>
            <a:ahLst/>
            <a:cxnLst/>
            <a:rect l="l" t="t" r="r" b="b"/>
            <a:pathLst>
              <a:path w="5403507" h="1605675">
                <a:moveTo>
                  <a:pt x="0" y="0"/>
                </a:moveTo>
                <a:lnTo>
                  <a:pt x="5403507" y="0"/>
                </a:lnTo>
                <a:lnTo>
                  <a:pt x="5403507" y="1605674"/>
                </a:lnTo>
                <a:lnTo>
                  <a:pt x="0" y="1605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2329"/>
            </a:stretch>
          </a:blipFill>
        </p:spPr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Prompter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578100" y="3027321"/>
            <a:ext cx="2404434" cy="552950"/>
            <a:chOff x="0" y="0"/>
            <a:chExt cx="633267" cy="1456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3267" cy="145633"/>
            </a:xfrm>
            <a:custGeom>
              <a:avLst/>
              <a:gdLst/>
              <a:ahLst/>
              <a:cxnLst/>
              <a:rect l="l" t="t" r="r" b="b"/>
              <a:pathLst>
                <a:path w="633267" h="145633">
                  <a:moveTo>
                    <a:pt x="0" y="0"/>
                  </a:moveTo>
                  <a:lnTo>
                    <a:pt x="633267" y="0"/>
                  </a:lnTo>
                  <a:lnTo>
                    <a:pt x="633267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633267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51613" y="8016625"/>
            <a:ext cx="4058950" cy="552950"/>
            <a:chOff x="0" y="0"/>
            <a:chExt cx="1069024" cy="1456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9024" cy="145633"/>
            </a:xfrm>
            <a:custGeom>
              <a:avLst/>
              <a:gdLst/>
              <a:ahLst/>
              <a:cxnLst/>
              <a:rect l="l" t="t" r="r" b="b"/>
              <a:pathLst>
                <a:path w="1069024" h="145633">
                  <a:moveTo>
                    <a:pt x="0" y="0"/>
                  </a:moveTo>
                  <a:lnTo>
                    <a:pt x="1069024" y="0"/>
                  </a:lnTo>
                  <a:lnTo>
                    <a:pt x="106902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106902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임의로 챗GPT 3.5로 Prompt 작성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31086" y="3915764"/>
            <a:ext cx="4966845" cy="555941"/>
            <a:chOff x="0" y="0"/>
            <a:chExt cx="1308140" cy="1464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08140" cy="146421"/>
            </a:xfrm>
            <a:custGeom>
              <a:avLst/>
              <a:gdLst/>
              <a:ahLst/>
              <a:cxnLst/>
              <a:rect l="l" t="t" r="r" b="b"/>
              <a:pathLst>
                <a:path w="1308140" h="146421">
                  <a:moveTo>
                    <a:pt x="0" y="0"/>
                  </a:moveTo>
                  <a:lnTo>
                    <a:pt x="1308140" y="0"/>
                  </a:lnTo>
                  <a:lnTo>
                    <a:pt x="1308140" y="146421"/>
                  </a:lnTo>
                  <a:lnTo>
                    <a:pt x="0" y="14642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1308140" cy="15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1. System쪽의 할일이 무엇인지 알려준다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389481" y="6276688"/>
            <a:ext cx="4966845" cy="552950"/>
            <a:chOff x="0" y="0"/>
            <a:chExt cx="1308140" cy="14563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2. 세부적인 행동﻿지침 사항을 명령한다.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89481" y="8895503"/>
            <a:ext cx="4966845" cy="552950"/>
            <a:chOff x="0" y="0"/>
            <a:chExt cx="1308140" cy="14563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3. 결과값의 양식과 date형식은 json형태로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954903" y="8016625"/>
            <a:ext cx="4058950" cy="690526"/>
            <a:chOff x="0" y="0"/>
            <a:chExt cx="1069024" cy="18186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69024" cy="181867"/>
            </a:xfrm>
            <a:custGeom>
              <a:avLst/>
              <a:gdLst/>
              <a:ahLst/>
              <a:cxnLst/>
              <a:rect l="l" t="t" r="r" b="b"/>
              <a:pathLst>
                <a:path w="1069024" h="181867">
                  <a:moveTo>
                    <a:pt x="0" y="0"/>
                  </a:moveTo>
                  <a:lnTo>
                    <a:pt x="1069024" y="0"/>
                  </a:lnTo>
                  <a:lnTo>
                    <a:pt x="1069024" y="181867"/>
                  </a:lnTo>
                  <a:lnTo>
                    <a:pt x="0" y="1818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069024" cy="18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성능면이나 유료서비스 특성상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토큰값을 줄이는 과정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974480" y="3027321"/>
            <a:ext cx="4085720" cy="552950"/>
            <a:chOff x="0" y="0"/>
            <a:chExt cx="1076074" cy="1456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 Tokens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866598" y="2562710"/>
            <a:ext cx="4085720" cy="552950"/>
            <a:chOff x="0" y="0"/>
            <a:chExt cx="1076074" cy="14563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Prompter 3가지 명령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85820" y="1930400"/>
            <a:ext cx="15694080" cy="8026400"/>
          </a:xfrm>
          <a:custGeom>
            <a:avLst/>
            <a:gdLst/>
            <a:ahLst/>
            <a:cxnLst/>
            <a:rect l="l" t="t" r="r" b="b"/>
            <a:pathLst>
              <a:path w="15694080" h="8026400">
                <a:moveTo>
                  <a:pt x="0" y="0"/>
                </a:moveTo>
                <a:lnTo>
                  <a:pt x="15694080" y="0"/>
                </a:lnTo>
                <a:lnTo>
                  <a:pt x="1569408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1675" b="-4167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714580" y="1428724"/>
            <a:ext cx="4533900" cy="850900"/>
          </a:xfrm>
          <a:custGeom>
            <a:avLst/>
            <a:gdLst/>
            <a:ahLst/>
            <a:cxnLst/>
            <a:rect l="l" t="t" r="r" b="b"/>
            <a:pathLst>
              <a:path w="4533900" h="850900">
                <a:moveTo>
                  <a:pt x="0" y="0"/>
                </a:moveTo>
                <a:lnTo>
                  <a:pt x="4533900" y="0"/>
                </a:lnTo>
                <a:lnTo>
                  <a:pt x="4533900" y="85090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67" b="-26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676480" y="1639862"/>
            <a:ext cx="46101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 spc="28">
                <a:solidFill>
                  <a:srgbClr val="70E89F"/>
                </a:solidFill>
                <a:latin typeface="TT Rounds Condensed"/>
                <a:ea typeface="TT Rounds Condensed"/>
              </a:rPr>
              <a:t>GPT – API 구현모습</a:t>
            </a:r>
          </a:p>
        </p:txBody>
      </p:sp>
      <p:sp>
        <p:nvSpPr>
          <p:cNvPr id="19" name="Freeform 19" descr="Screenshot_20240626_194908.png"/>
          <p:cNvSpPr/>
          <p:nvPr/>
        </p:nvSpPr>
        <p:spPr>
          <a:xfrm>
            <a:off x="5643538" y="2696958"/>
            <a:ext cx="3171273" cy="6715171"/>
          </a:xfrm>
          <a:custGeom>
            <a:avLst/>
            <a:gdLst/>
            <a:ahLst/>
            <a:cxnLst/>
            <a:rect l="l" t="t" r="r" b="b"/>
            <a:pathLst>
              <a:path w="3171273" h="6715171">
                <a:moveTo>
                  <a:pt x="0" y="0"/>
                </a:moveTo>
                <a:lnTo>
                  <a:pt x="3171273" y="0"/>
                </a:lnTo>
                <a:lnTo>
                  <a:pt x="3171273" y="6715171"/>
                </a:lnTo>
                <a:lnTo>
                  <a:pt x="0" y="6715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0" b="-10"/>
            </a:stretch>
          </a:blipFill>
        </p:spPr>
      </p:sp>
      <p:sp>
        <p:nvSpPr>
          <p:cNvPr id="20" name="Freeform 20" descr="C:\Users\mrhi\Desktop\20240627_111423-removebg-preview.png"/>
          <p:cNvSpPr/>
          <p:nvPr/>
        </p:nvSpPr>
        <p:spPr>
          <a:xfrm>
            <a:off x="9429752" y="2714608"/>
            <a:ext cx="3238424" cy="6786610"/>
          </a:xfrm>
          <a:custGeom>
            <a:avLst/>
            <a:gdLst/>
            <a:ahLst/>
            <a:cxnLst/>
            <a:rect l="l" t="t" r="r" b="b"/>
            <a:pathLst>
              <a:path w="3238424" h="6786610">
                <a:moveTo>
                  <a:pt x="0" y="0"/>
                </a:moveTo>
                <a:lnTo>
                  <a:pt x="3238424" y="0"/>
                </a:lnTo>
                <a:lnTo>
                  <a:pt x="3238424" y="6786610"/>
                </a:lnTo>
                <a:lnTo>
                  <a:pt x="0" y="6786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1" name="Freeform 21" descr="C:\Users\mrhi\Desktop\20240627_111423-removebg-preview.png"/>
          <p:cNvSpPr/>
          <p:nvPr/>
        </p:nvSpPr>
        <p:spPr>
          <a:xfrm>
            <a:off x="1785886" y="2701161"/>
            <a:ext cx="3357586" cy="6786610"/>
          </a:xfrm>
          <a:custGeom>
            <a:avLst/>
            <a:gdLst/>
            <a:ahLst/>
            <a:cxnLst/>
            <a:rect l="l" t="t" r="r" b="b"/>
            <a:pathLst>
              <a:path w="3357586" h="6786610">
                <a:moveTo>
                  <a:pt x="0" y="0"/>
                </a:moveTo>
                <a:lnTo>
                  <a:pt x="3357586" y="0"/>
                </a:lnTo>
                <a:lnTo>
                  <a:pt x="3357586" y="6786610"/>
                </a:lnTo>
                <a:lnTo>
                  <a:pt x="0" y="6786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3679"/>
            </a:stretch>
          </a:blipFill>
        </p:spPr>
      </p:sp>
      <p:sp>
        <p:nvSpPr>
          <p:cNvPr id="22" name="Freeform 22" descr="C:\Users\mrhi\Desktop\KakaoTalk_20240627_0938111106719.png"/>
          <p:cNvSpPr/>
          <p:nvPr/>
        </p:nvSpPr>
        <p:spPr>
          <a:xfrm>
            <a:off x="1920189" y="2895466"/>
            <a:ext cx="3053121" cy="6221584"/>
          </a:xfrm>
          <a:custGeom>
            <a:avLst/>
            <a:gdLst/>
            <a:ahLst/>
            <a:cxnLst/>
            <a:rect l="l" t="t" r="r" b="b"/>
            <a:pathLst>
              <a:path w="3053121" h="6221584">
                <a:moveTo>
                  <a:pt x="0" y="0"/>
                </a:moveTo>
                <a:lnTo>
                  <a:pt x="3053121" y="0"/>
                </a:lnTo>
                <a:lnTo>
                  <a:pt x="3053121" y="6221585"/>
                </a:lnTo>
                <a:lnTo>
                  <a:pt x="0" y="6221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365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28828" y="9429780"/>
            <a:ext cx="1986624" cy="3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TT Rounds Condensed"/>
                <a:ea typeface="TT Rounds Condensed"/>
              </a:rPr>
              <a:t>Home 화면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86480" y="9501218"/>
            <a:ext cx="1986624" cy="3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TT Rounds Condensed"/>
                <a:ea typeface="TT Rounds Condensed"/>
              </a:rPr>
              <a:t>Al 분석중…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44066" y="9348817"/>
            <a:ext cx="2857520" cy="68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 Json형태로 받아온 모습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01784" y="9491693"/>
            <a:ext cx="1986624" cy="32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>
                <a:solidFill>
                  <a:srgbClr val="FFFFFF"/>
                </a:solidFill>
                <a:ea typeface="Arimo"/>
              </a:rPr>
              <a:t>분석된 화면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330920" y="7772400"/>
            <a:ext cx="541093" cy="555590"/>
            <a:chOff x="0" y="0"/>
            <a:chExt cx="721457" cy="7407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1360" cy="740791"/>
            </a:xfrm>
            <a:custGeom>
              <a:avLst/>
              <a:gdLst/>
              <a:ahLst/>
              <a:cxnLst/>
              <a:rect l="l" t="t" r="r" b="b"/>
              <a:pathLst>
                <a:path w="721360" h="740791">
                  <a:moveTo>
                    <a:pt x="16891" y="0"/>
                  </a:moveTo>
                  <a:lnTo>
                    <a:pt x="704469" y="0"/>
                  </a:lnTo>
                  <a:cubicBezTo>
                    <a:pt x="713867" y="0"/>
                    <a:pt x="721360" y="7620"/>
                    <a:pt x="721360" y="16891"/>
                  </a:cubicBezTo>
                  <a:lnTo>
                    <a:pt x="721360" y="723900"/>
                  </a:lnTo>
                  <a:cubicBezTo>
                    <a:pt x="721360" y="733298"/>
                    <a:pt x="713740" y="740791"/>
                    <a:pt x="704469" y="740791"/>
                  </a:cubicBezTo>
                  <a:lnTo>
                    <a:pt x="16891" y="740791"/>
                  </a:lnTo>
                  <a:cubicBezTo>
                    <a:pt x="7620" y="740791"/>
                    <a:pt x="0" y="733171"/>
                    <a:pt x="0" y="72390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23900"/>
                  </a:lnTo>
                  <a:lnTo>
                    <a:pt x="16891" y="723900"/>
                  </a:lnTo>
                  <a:lnTo>
                    <a:pt x="16891" y="706882"/>
                  </a:lnTo>
                  <a:lnTo>
                    <a:pt x="704469" y="706882"/>
                  </a:lnTo>
                  <a:lnTo>
                    <a:pt x="704469" y="723900"/>
                  </a:lnTo>
                  <a:lnTo>
                    <a:pt x="687578" y="723900"/>
                  </a:lnTo>
                  <a:lnTo>
                    <a:pt x="687578" y="16891"/>
                  </a:lnTo>
                  <a:lnTo>
                    <a:pt x="704469" y="16891"/>
                  </a:lnTo>
                  <a:lnTo>
                    <a:pt x="70446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774242" y="4032336"/>
            <a:ext cx="2525730" cy="3883052"/>
            <a:chOff x="0" y="0"/>
            <a:chExt cx="3367640" cy="51774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67532" cy="5177282"/>
            </a:xfrm>
            <a:custGeom>
              <a:avLst/>
              <a:gdLst/>
              <a:ahLst/>
              <a:cxnLst/>
              <a:rect l="l" t="t" r="r" b="b"/>
              <a:pathLst>
                <a:path w="3367532" h="5177282">
                  <a:moveTo>
                    <a:pt x="16891" y="0"/>
                  </a:moveTo>
                  <a:lnTo>
                    <a:pt x="3350641" y="0"/>
                  </a:lnTo>
                  <a:cubicBezTo>
                    <a:pt x="3360039" y="0"/>
                    <a:pt x="3367532" y="7620"/>
                    <a:pt x="3367532" y="16891"/>
                  </a:cubicBezTo>
                  <a:lnTo>
                    <a:pt x="3367532" y="5160391"/>
                  </a:lnTo>
                  <a:cubicBezTo>
                    <a:pt x="3367532" y="5169789"/>
                    <a:pt x="3359912" y="5177282"/>
                    <a:pt x="3350641" y="5177282"/>
                  </a:cubicBezTo>
                  <a:lnTo>
                    <a:pt x="16891" y="5177282"/>
                  </a:lnTo>
                  <a:cubicBezTo>
                    <a:pt x="7493" y="5177282"/>
                    <a:pt x="0" y="5169662"/>
                    <a:pt x="0" y="51603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160391"/>
                  </a:lnTo>
                  <a:lnTo>
                    <a:pt x="16891" y="5160391"/>
                  </a:lnTo>
                  <a:lnTo>
                    <a:pt x="16891" y="5143500"/>
                  </a:lnTo>
                  <a:lnTo>
                    <a:pt x="3350641" y="5143500"/>
                  </a:lnTo>
                  <a:lnTo>
                    <a:pt x="3350641" y="5160391"/>
                  </a:lnTo>
                  <a:lnTo>
                    <a:pt x="3333750" y="5160391"/>
                  </a:lnTo>
                  <a:lnTo>
                    <a:pt x="3333750" y="16891"/>
                  </a:lnTo>
                  <a:lnTo>
                    <a:pt x="3350641" y="16891"/>
                  </a:lnTo>
                  <a:lnTo>
                    <a:pt x="3350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5773714" y="2808646"/>
            <a:ext cx="2882920" cy="6097630"/>
            <a:chOff x="0" y="0"/>
            <a:chExt cx="3843893" cy="81301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843782" cy="8130032"/>
            </a:xfrm>
            <a:custGeom>
              <a:avLst/>
              <a:gdLst/>
              <a:ahLst/>
              <a:cxnLst/>
              <a:rect l="l" t="t" r="r" b="b"/>
              <a:pathLst>
                <a:path w="3843782" h="8130032">
                  <a:moveTo>
                    <a:pt x="16891" y="0"/>
                  </a:moveTo>
                  <a:lnTo>
                    <a:pt x="3826891" y="0"/>
                  </a:lnTo>
                  <a:cubicBezTo>
                    <a:pt x="3836289" y="0"/>
                    <a:pt x="3843782" y="7620"/>
                    <a:pt x="3843782" y="16891"/>
                  </a:cubicBezTo>
                  <a:lnTo>
                    <a:pt x="3843782" y="8113141"/>
                  </a:lnTo>
                  <a:cubicBezTo>
                    <a:pt x="3843782" y="8122539"/>
                    <a:pt x="3836162" y="8130032"/>
                    <a:pt x="3826891" y="8130032"/>
                  </a:cubicBezTo>
                  <a:lnTo>
                    <a:pt x="16891" y="8130032"/>
                  </a:lnTo>
                  <a:cubicBezTo>
                    <a:pt x="7493" y="8130032"/>
                    <a:pt x="0" y="8122412"/>
                    <a:pt x="0" y="811314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113141"/>
                  </a:lnTo>
                  <a:lnTo>
                    <a:pt x="16891" y="8113141"/>
                  </a:lnTo>
                  <a:lnTo>
                    <a:pt x="16891" y="8096250"/>
                  </a:lnTo>
                  <a:lnTo>
                    <a:pt x="3826891" y="8096250"/>
                  </a:lnTo>
                  <a:lnTo>
                    <a:pt x="3826891" y="8113141"/>
                  </a:lnTo>
                  <a:lnTo>
                    <a:pt x="3810000" y="8113141"/>
                  </a:lnTo>
                  <a:lnTo>
                    <a:pt x="3810000" y="16891"/>
                  </a:lnTo>
                  <a:lnTo>
                    <a:pt x="3826891" y="16891"/>
                  </a:lnTo>
                  <a:lnTo>
                    <a:pt x="3826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3287404" y="2714608"/>
            <a:ext cx="3143272" cy="6759426"/>
          </a:xfrm>
          <a:custGeom>
            <a:avLst/>
            <a:gdLst/>
            <a:ahLst/>
            <a:cxnLst/>
            <a:rect l="l" t="t" r="r" b="b"/>
            <a:pathLst>
              <a:path w="3143272" h="6759426">
                <a:moveTo>
                  <a:pt x="0" y="0"/>
                </a:moveTo>
                <a:lnTo>
                  <a:pt x="3143272" y="0"/>
                </a:lnTo>
                <a:lnTo>
                  <a:pt x="3143272" y="6759426"/>
                </a:lnTo>
                <a:lnTo>
                  <a:pt x="0" y="67594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0" r="-110"/>
            </a:stretch>
          </a:blipFill>
        </p:spPr>
      </p:sp>
      <p:sp>
        <p:nvSpPr>
          <p:cNvPr id="34" name="AutoShape 34"/>
          <p:cNvSpPr/>
          <p:nvPr/>
        </p:nvSpPr>
        <p:spPr>
          <a:xfrm flipV="1">
            <a:off x="4867270" y="6054543"/>
            <a:ext cx="776268" cy="198033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>
            <a:off x="7626386" y="2696958"/>
            <a:ext cx="7232654" cy="1765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TextBox 3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4083" y="575813"/>
            <a:ext cx="862867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8" name="AutoShape 3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876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" r="-11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643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256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" r="-11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759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0" r="-110"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5257800" y="4801201"/>
            <a:ext cx="1058870" cy="714381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8354925" y="4515071"/>
            <a:ext cx="2020975" cy="835761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Freeform 20"/>
          <p:cNvSpPr/>
          <p:nvPr/>
        </p:nvSpPr>
        <p:spPr>
          <a:xfrm>
            <a:off x="7443875" y="5137150"/>
            <a:ext cx="911051" cy="427366"/>
          </a:xfrm>
          <a:custGeom>
            <a:avLst/>
            <a:gdLst/>
            <a:ahLst/>
            <a:cxnLst/>
            <a:rect l="l" t="t" r="r" b="b"/>
            <a:pathLst>
              <a:path w="911051" h="427366">
                <a:moveTo>
                  <a:pt x="0" y="0"/>
                </a:moveTo>
                <a:lnTo>
                  <a:pt x="911050" y="0"/>
                </a:lnTo>
                <a:lnTo>
                  <a:pt x="911050" y="427366"/>
                </a:lnTo>
                <a:lnTo>
                  <a:pt x="0" y="427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33700" y="9039225"/>
            <a:ext cx="17780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인트로 화면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26150" y="8953500"/>
            <a:ext cx="3746500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</a:rPr>
              <a:t>로그인 &amp; 회원가입 선택 화면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22000" y="8902700"/>
            <a:ext cx="17780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로그인 화면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78000" y="9013825"/>
            <a:ext cx="25781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회원가입 화면</a:t>
            </a:r>
          </a:p>
        </p:txBody>
      </p:sp>
      <p:sp>
        <p:nvSpPr>
          <p:cNvPr id="27" name="Freeform 27"/>
          <p:cNvSpPr/>
          <p:nvPr/>
        </p:nvSpPr>
        <p:spPr>
          <a:xfrm>
            <a:off x="7443875" y="5564516"/>
            <a:ext cx="911051" cy="427366"/>
          </a:xfrm>
          <a:custGeom>
            <a:avLst/>
            <a:gdLst/>
            <a:ahLst/>
            <a:cxnLst/>
            <a:rect l="l" t="t" r="r" b="b"/>
            <a:pathLst>
              <a:path w="911051" h="427366">
                <a:moveTo>
                  <a:pt x="0" y="0"/>
                </a:moveTo>
                <a:lnTo>
                  <a:pt x="911050" y="0"/>
                </a:lnTo>
                <a:lnTo>
                  <a:pt x="911050" y="427365"/>
                </a:lnTo>
                <a:lnTo>
                  <a:pt x="0" y="4273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28" name="AutoShape 28"/>
          <p:cNvSpPr/>
          <p:nvPr/>
        </p:nvSpPr>
        <p:spPr>
          <a:xfrm flipV="1">
            <a:off x="8354925" y="5753100"/>
            <a:ext cx="5970675" cy="9525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44083" y="575813"/>
            <a:ext cx="927161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22389" y="8953500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일정 등록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31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일정 관리 화면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441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방문지 선택 지도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192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방문 일정 등록</a:t>
            </a:r>
          </a:p>
        </p:txBody>
      </p:sp>
      <p:sp>
        <p:nvSpPr>
          <p:cNvPr id="20" name="Freeform 20"/>
          <p:cNvSpPr/>
          <p:nvPr/>
        </p:nvSpPr>
        <p:spPr>
          <a:xfrm>
            <a:off x="23876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" r="-11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4643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3510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" r="-11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375900" y="26924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0" r="-110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834742" y="4546596"/>
            <a:ext cx="596904" cy="596904"/>
            <a:chOff x="0" y="0"/>
            <a:chExt cx="795872" cy="7958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200382" y="4546596"/>
            <a:ext cx="596904" cy="596904"/>
            <a:chOff x="0" y="0"/>
            <a:chExt cx="795872" cy="7958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8" name="AutoShape 28"/>
          <p:cNvSpPr/>
          <p:nvPr/>
        </p:nvSpPr>
        <p:spPr>
          <a:xfrm flipV="1">
            <a:off x="3431646" y="2972456"/>
            <a:ext cx="4077436" cy="157414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>
            <a:off x="4797286" y="4908164"/>
            <a:ext cx="5146814" cy="58458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44083" y="575813"/>
            <a:ext cx="898586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2" name="AutoShape 3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6806010" y="5976379"/>
            <a:ext cx="1093390" cy="512899"/>
          </a:xfrm>
          <a:custGeom>
            <a:avLst/>
            <a:gdLst/>
            <a:ahLst/>
            <a:cxnLst/>
            <a:rect l="l" t="t" r="r" b="b"/>
            <a:pathLst>
              <a:path w="1093390" h="512899">
                <a:moveTo>
                  <a:pt x="0" y="0"/>
                </a:moveTo>
                <a:lnTo>
                  <a:pt x="1093390" y="0"/>
                </a:lnTo>
                <a:lnTo>
                  <a:pt x="1093390" y="512899"/>
                </a:lnTo>
                <a:lnTo>
                  <a:pt x="0" y="5128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14699060" y="6106250"/>
            <a:ext cx="1093390" cy="512899"/>
          </a:xfrm>
          <a:custGeom>
            <a:avLst/>
            <a:gdLst/>
            <a:ahLst/>
            <a:cxnLst/>
            <a:rect l="l" t="t" r="r" b="b"/>
            <a:pathLst>
              <a:path w="1093390" h="512899">
                <a:moveTo>
                  <a:pt x="0" y="0"/>
                </a:moveTo>
                <a:lnTo>
                  <a:pt x="1093390" y="0"/>
                </a:lnTo>
                <a:lnTo>
                  <a:pt x="1093390" y="512900"/>
                </a:lnTo>
                <a:lnTo>
                  <a:pt x="0" y="512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grpSp>
        <p:nvGrpSpPr>
          <p:cNvPr id="36" name="Group 36"/>
          <p:cNvGrpSpPr/>
          <p:nvPr/>
        </p:nvGrpSpPr>
        <p:grpSpPr>
          <a:xfrm>
            <a:off x="12529312" y="3604623"/>
            <a:ext cx="596904" cy="596904"/>
            <a:chOff x="0" y="0"/>
            <a:chExt cx="795872" cy="79587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8" name="Freeform 38"/>
          <p:cNvSpPr/>
          <p:nvPr/>
        </p:nvSpPr>
        <p:spPr>
          <a:xfrm>
            <a:off x="10375900" y="5463480"/>
            <a:ext cx="1093390" cy="512899"/>
          </a:xfrm>
          <a:custGeom>
            <a:avLst/>
            <a:gdLst/>
            <a:ahLst/>
            <a:cxnLst/>
            <a:rect l="l" t="t" r="r" b="b"/>
            <a:pathLst>
              <a:path w="1093390" h="512899">
                <a:moveTo>
                  <a:pt x="0" y="0"/>
                </a:moveTo>
                <a:lnTo>
                  <a:pt x="1093390" y="0"/>
                </a:lnTo>
                <a:lnTo>
                  <a:pt x="1093390" y="512899"/>
                </a:lnTo>
                <a:lnTo>
                  <a:pt x="0" y="5128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39" name="AutoShape 39"/>
          <p:cNvSpPr/>
          <p:nvPr/>
        </p:nvSpPr>
        <p:spPr>
          <a:xfrm>
            <a:off x="11469290" y="5729454"/>
            <a:ext cx="3229771" cy="889695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33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</a:rPr>
              <a:t>AI 일정 분석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31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</a:rPr>
              <a:t>AI 일정 분석 로딩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441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등록된 방문일정 지도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192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등록된 방문일정 리스트</a:t>
            </a:r>
          </a:p>
        </p:txBody>
      </p:sp>
      <p:sp>
        <p:nvSpPr>
          <p:cNvPr id="20" name="Freeform 20"/>
          <p:cNvSpPr/>
          <p:nvPr/>
        </p:nvSpPr>
        <p:spPr>
          <a:xfrm>
            <a:off x="24003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" r="-11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4516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759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" r="-11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3510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0" r="-110"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4083" y="575813"/>
            <a:ext cx="89144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6525" y="610474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6545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" r="-11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52475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55500" y="26670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" r="-11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44083" y="575813"/>
            <a:ext cx="905730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5269470" y="7353300"/>
            <a:ext cx="531568" cy="555590"/>
            <a:chOff x="0" y="0"/>
            <a:chExt cx="708757" cy="7407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8662" cy="740791"/>
            </a:xfrm>
            <a:custGeom>
              <a:avLst/>
              <a:gdLst/>
              <a:ahLst/>
              <a:cxnLst/>
              <a:rect l="l" t="t" r="r" b="b"/>
              <a:pathLst>
                <a:path w="708662" h="740791">
                  <a:moveTo>
                    <a:pt x="16594" y="0"/>
                  </a:moveTo>
                  <a:lnTo>
                    <a:pt x="692068" y="0"/>
                  </a:lnTo>
                  <a:cubicBezTo>
                    <a:pt x="701301" y="0"/>
                    <a:pt x="708662" y="7620"/>
                    <a:pt x="708662" y="16891"/>
                  </a:cubicBezTo>
                  <a:lnTo>
                    <a:pt x="708662" y="723900"/>
                  </a:lnTo>
                  <a:cubicBezTo>
                    <a:pt x="708662" y="733298"/>
                    <a:pt x="701176" y="740791"/>
                    <a:pt x="692068" y="740791"/>
                  </a:cubicBezTo>
                  <a:lnTo>
                    <a:pt x="16594" y="740791"/>
                  </a:lnTo>
                  <a:cubicBezTo>
                    <a:pt x="7486" y="740791"/>
                    <a:pt x="0" y="733171"/>
                    <a:pt x="0" y="723900"/>
                  </a:cubicBezTo>
                  <a:lnTo>
                    <a:pt x="0" y="16891"/>
                  </a:lnTo>
                  <a:cubicBezTo>
                    <a:pt x="0" y="7620"/>
                    <a:pt x="7486" y="0"/>
                    <a:pt x="16594" y="0"/>
                  </a:cubicBezTo>
                  <a:moveTo>
                    <a:pt x="16594" y="33909"/>
                  </a:moveTo>
                  <a:lnTo>
                    <a:pt x="16594" y="16891"/>
                  </a:lnTo>
                  <a:lnTo>
                    <a:pt x="33312" y="16891"/>
                  </a:lnTo>
                  <a:lnTo>
                    <a:pt x="33312" y="723900"/>
                  </a:lnTo>
                  <a:lnTo>
                    <a:pt x="16594" y="723900"/>
                  </a:lnTo>
                  <a:lnTo>
                    <a:pt x="16594" y="706882"/>
                  </a:lnTo>
                  <a:lnTo>
                    <a:pt x="692068" y="706882"/>
                  </a:lnTo>
                  <a:lnTo>
                    <a:pt x="692068" y="723900"/>
                  </a:lnTo>
                  <a:lnTo>
                    <a:pt x="675474" y="723900"/>
                  </a:lnTo>
                  <a:lnTo>
                    <a:pt x="675474" y="16891"/>
                  </a:lnTo>
                  <a:lnTo>
                    <a:pt x="692068" y="16891"/>
                  </a:lnTo>
                  <a:lnTo>
                    <a:pt x="692068" y="33909"/>
                  </a:lnTo>
                  <a:lnTo>
                    <a:pt x="16594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9585947" y="7441347"/>
            <a:ext cx="809003" cy="379496"/>
          </a:xfrm>
          <a:custGeom>
            <a:avLst/>
            <a:gdLst/>
            <a:ahLst/>
            <a:cxnLst/>
            <a:rect l="l" t="t" r="r" b="b"/>
            <a:pathLst>
              <a:path w="809003" h="379496">
                <a:moveTo>
                  <a:pt x="0" y="0"/>
                </a:moveTo>
                <a:lnTo>
                  <a:pt x="809003" y="0"/>
                </a:lnTo>
                <a:lnTo>
                  <a:pt x="809003" y="379496"/>
                </a:lnTo>
                <a:lnTo>
                  <a:pt x="0" y="379496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print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7699570" y="5096926"/>
            <a:ext cx="2520559" cy="1182371"/>
          </a:xfrm>
          <a:custGeom>
            <a:avLst/>
            <a:gdLst/>
            <a:ahLst/>
            <a:cxnLst/>
            <a:rect l="l" t="t" r="r" b="b"/>
            <a:pathLst>
              <a:path w="2520559" h="1182371">
                <a:moveTo>
                  <a:pt x="0" y="0"/>
                </a:moveTo>
                <a:lnTo>
                  <a:pt x="2520560" y="0"/>
                </a:lnTo>
                <a:lnTo>
                  <a:pt x="2520560" y="1182371"/>
                </a:lnTo>
                <a:lnTo>
                  <a:pt x="0" y="11823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  <a:ln w="19050" cap="sq">
            <a:solidFill>
              <a:srgbClr val="FF0000"/>
            </a:solidFill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53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66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</a:rPr>
              <a:t>게시글 보기 &amp; 댓글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14600" y="89503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게시판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04672" y="8949305"/>
            <a:ext cx="4747070" cy="42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latin typeface="Arimo"/>
                <a:ea typeface="Arimo"/>
              </a:rPr>
              <a:t>글쓰기 (AI 부적절내용 검증)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AutoShape 30"/>
          <p:cNvSpPr/>
          <p:nvPr/>
        </p:nvSpPr>
        <p:spPr>
          <a:xfrm flipH="1" flipV="1">
            <a:off x="9064625" y="6180940"/>
            <a:ext cx="635000" cy="127792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179922" y="26543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" r="-11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88272" y="26543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96622" y="265430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" r="-11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44083" y="575813"/>
            <a:ext cx="934305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89757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보유 캐릭터 선택창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41772" y="89757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사용자 프로필 화면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58472" y="8975725"/>
            <a:ext cx="37465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설정 화면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76978" y="2635250"/>
            <a:ext cx="2870200" cy="6172200"/>
          </a:xfrm>
          <a:custGeom>
            <a:avLst/>
            <a:gdLst/>
            <a:ahLst/>
            <a:cxnLst/>
            <a:rect l="l" t="t" r="r" b="b"/>
            <a:pathLst>
              <a:path w="2870200" h="6172200">
                <a:moveTo>
                  <a:pt x="0" y="0"/>
                </a:moveTo>
                <a:lnTo>
                  <a:pt x="2870200" y="0"/>
                </a:lnTo>
                <a:lnTo>
                  <a:pt x="2870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10" r="-11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908300" y="2773101"/>
            <a:ext cx="2631413" cy="5558099"/>
          </a:xfrm>
          <a:custGeom>
            <a:avLst/>
            <a:gdLst/>
            <a:ahLst/>
            <a:cxnLst/>
            <a:rect l="l" t="t" r="r" b="b"/>
            <a:pathLst>
              <a:path w="2631413" h="5558099">
                <a:moveTo>
                  <a:pt x="0" y="0"/>
                </a:moveTo>
                <a:lnTo>
                  <a:pt x="2631413" y="0"/>
                </a:lnTo>
                <a:lnTo>
                  <a:pt x="2631413" y="5558099"/>
                </a:lnTo>
                <a:lnTo>
                  <a:pt x="0" y="55580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241319" y="8975725"/>
            <a:ext cx="3746500" cy="42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600">
                <a:solidFill>
                  <a:srgbClr val="FFFFFF"/>
                </a:solidFill>
                <a:ea typeface="Arimo"/>
              </a:rPr>
              <a:t>캐릭터 뽑기 화면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4083" y="575813"/>
            <a:ext cx="905730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2"/>
              </p:ext>
            </p:extLst>
          </p:nvPr>
        </p:nvPicPr>
        <p:blipFill>
          <a:blip r:embed="rId13"/>
          <a:srcRect t="4166" b="4166"/>
          <a:stretch>
            <a:fillRect/>
          </a:stretch>
        </p:blipFill>
        <p:spPr>
          <a:xfrm>
            <a:off x="1028700" y="1394600"/>
            <a:ext cx="17259300" cy="889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27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29884" y="857220"/>
            <a:ext cx="317889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 dirty="0" err="1">
                <a:solidFill>
                  <a:srgbClr val="70E89F"/>
                </a:solidFill>
                <a:ea typeface="Arimo"/>
              </a:rPr>
              <a:t>시연</a:t>
            </a:r>
            <a:r>
              <a:rPr lang="en-US" sz="3499" spc="-53" dirty="0">
                <a:solidFill>
                  <a:srgbClr val="70E89F"/>
                </a:solidFill>
                <a:ea typeface="Arimo"/>
              </a:rPr>
              <a:t> </a:t>
            </a:r>
            <a:r>
              <a:rPr lang="en-US" sz="3499" spc="-53" dirty="0" err="1">
                <a:solidFill>
                  <a:srgbClr val="70E89F"/>
                </a:solidFill>
                <a:ea typeface="Arimo"/>
              </a:rPr>
              <a:t>영상</a:t>
            </a:r>
            <a:endParaRPr lang="en-US" sz="3499" spc="-53" dirty="0">
              <a:solidFill>
                <a:srgbClr val="70E89F"/>
              </a:solidFill>
              <a:ea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28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09800" y="2209800"/>
            <a:ext cx="7239000" cy="3479800"/>
          </a:xfrm>
          <a:custGeom>
            <a:avLst/>
            <a:gdLst/>
            <a:ahLst/>
            <a:cxnLst/>
            <a:rect l="l" t="t" r="r" b="b"/>
            <a:pathLst>
              <a:path w="7239000" h="3479800">
                <a:moveTo>
                  <a:pt x="0" y="0"/>
                </a:moveTo>
                <a:lnTo>
                  <a:pt x="7239000" y="0"/>
                </a:lnTo>
                <a:lnTo>
                  <a:pt x="72390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1" b="-9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94100" y="1930400"/>
            <a:ext cx="4533900" cy="571500"/>
          </a:xfrm>
          <a:custGeom>
            <a:avLst/>
            <a:gdLst/>
            <a:ahLst/>
            <a:cxnLst/>
            <a:rect l="l" t="t" r="r" b="b"/>
            <a:pathLst>
              <a:path w="4533900" h="571500">
                <a:moveTo>
                  <a:pt x="0" y="0"/>
                </a:moveTo>
                <a:lnTo>
                  <a:pt x="4533900" y="0"/>
                </a:lnTo>
                <a:lnTo>
                  <a:pt x="45339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" r="-10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19500" y="1985085"/>
            <a:ext cx="44831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무궁화 고딕"/>
              </a:rPr>
              <a:t>사전 기획 관점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020300" y="2209800"/>
            <a:ext cx="7239000" cy="3479800"/>
          </a:xfrm>
          <a:custGeom>
            <a:avLst/>
            <a:gdLst/>
            <a:ahLst/>
            <a:cxnLst/>
            <a:rect l="l" t="t" r="r" b="b"/>
            <a:pathLst>
              <a:path w="7239000" h="3479800">
                <a:moveTo>
                  <a:pt x="0" y="0"/>
                </a:moveTo>
                <a:lnTo>
                  <a:pt x="7239000" y="0"/>
                </a:lnTo>
                <a:lnTo>
                  <a:pt x="72390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1" b="-9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04600" y="1930400"/>
            <a:ext cx="4533900" cy="571500"/>
          </a:xfrm>
          <a:custGeom>
            <a:avLst/>
            <a:gdLst/>
            <a:ahLst/>
            <a:cxnLst/>
            <a:rect l="l" t="t" r="r" b="b"/>
            <a:pathLst>
              <a:path w="4533900" h="571500">
                <a:moveTo>
                  <a:pt x="0" y="0"/>
                </a:moveTo>
                <a:lnTo>
                  <a:pt x="4533900" y="0"/>
                </a:lnTo>
                <a:lnTo>
                  <a:pt x="45339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" r="-10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55400" y="1985085"/>
            <a:ext cx="44577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무궁화 고딕"/>
              </a:rPr>
              <a:t>아쉬웠던 부분</a:t>
            </a:r>
          </a:p>
        </p:txBody>
      </p:sp>
      <p:sp>
        <p:nvSpPr>
          <p:cNvPr id="18" name="Freeform 18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45700" y="6261100"/>
            <a:ext cx="7239000" cy="3479800"/>
          </a:xfrm>
          <a:custGeom>
            <a:avLst/>
            <a:gdLst/>
            <a:ahLst/>
            <a:cxnLst/>
            <a:rect l="l" t="t" r="r" b="b"/>
            <a:pathLst>
              <a:path w="7239000" h="3479800">
                <a:moveTo>
                  <a:pt x="0" y="0"/>
                </a:moveTo>
                <a:lnTo>
                  <a:pt x="7239000" y="0"/>
                </a:lnTo>
                <a:lnTo>
                  <a:pt x="72390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1" b="-9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17300" y="5969000"/>
            <a:ext cx="4533900" cy="571500"/>
          </a:xfrm>
          <a:custGeom>
            <a:avLst/>
            <a:gdLst/>
            <a:ahLst/>
            <a:cxnLst/>
            <a:rect l="l" t="t" r="r" b="b"/>
            <a:pathLst>
              <a:path w="4533900" h="571500">
                <a:moveTo>
                  <a:pt x="0" y="0"/>
                </a:moveTo>
                <a:lnTo>
                  <a:pt x="4533900" y="0"/>
                </a:lnTo>
                <a:lnTo>
                  <a:pt x="45339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" r="-10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455400" y="6036385"/>
            <a:ext cx="4470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무궁화 고딕"/>
              </a:rPr>
              <a:t>느낀점 경험한 성과</a:t>
            </a:r>
          </a:p>
        </p:txBody>
      </p:sp>
      <p:sp>
        <p:nvSpPr>
          <p:cNvPr id="22" name="Freeform 2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222500" y="6261100"/>
            <a:ext cx="7239000" cy="3479800"/>
          </a:xfrm>
          <a:custGeom>
            <a:avLst/>
            <a:gdLst/>
            <a:ahLst/>
            <a:cxnLst/>
            <a:rect l="l" t="t" r="r" b="b"/>
            <a:pathLst>
              <a:path w="7239000" h="3479800">
                <a:moveTo>
                  <a:pt x="0" y="0"/>
                </a:moveTo>
                <a:lnTo>
                  <a:pt x="7239000" y="0"/>
                </a:lnTo>
                <a:lnTo>
                  <a:pt x="72390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1" b="-91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06800" y="5969000"/>
            <a:ext cx="4533900" cy="571500"/>
          </a:xfrm>
          <a:custGeom>
            <a:avLst/>
            <a:gdLst/>
            <a:ahLst/>
            <a:cxnLst/>
            <a:rect l="l" t="t" r="r" b="b"/>
            <a:pathLst>
              <a:path w="4533900" h="571500">
                <a:moveTo>
                  <a:pt x="0" y="0"/>
                </a:moveTo>
                <a:lnTo>
                  <a:pt x="4533900" y="0"/>
                </a:lnTo>
                <a:lnTo>
                  <a:pt x="45339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" r="-105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670300" y="6036385"/>
            <a:ext cx="44577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무궁화 고딕"/>
              </a:rPr>
              <a:t>추후 개선할 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16400" y="3511767"/>
            <a:ext cx="3276600" cy="126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사전 기획의 관점에서 </a:t>
            </a:r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프로젝트 결과물에 대한 완성도 평가(10점 만점)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2077700" y="3178503"/>
            <a:ext cx="3276600" cy="188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개인 또는 우리 팀이 잘한 부분과 아쉬운 점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모델 평가 결과, 정확도가 00.00%로정확도 향상을 위해 모델 추후 개선 필요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40200" y="7345523"/>
            <a:ext cx="4038600" cy="9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프로젝트 결과물의 </a:t>
            </a:r>
          </a:p>
          <a:p>
            <a:pPr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추후 개선점이나 보완할 점 등 내용 정리</a:t>
            </a:r>
          </a:p>
          <a:p>
            <a:pPr algn="l">
              <a:lnSpc>
                <a:spcPts val="2509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2026900" y="7561423"/>
            <a:ext cx="3276600" cy="9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프로젝트를 수행하면서느낀 점이나 경험한 성과(경력 계획 등과 연관) </a:t>
            </a:r>
          </a:p>
          <a:p>
            <a:pPr algn="l">
              <a:lnSpc>
                <a:spcPts val="2509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44082" y="594882"/>
            <a:ext cx="748566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05.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자체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평가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의견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2" name="AutoShape 3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1674" y="2206750"/>
            <a:ext cx="8265051" cy="3689887"/>
            <a:chOff x="0" y="0"/>
            <a:chExt cx="2176804" cy="9718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804" cy="971822"/>
            </a:xfrm>
            <a:custGeom>
              <a:avLst/>
              <a:gdLst/>
              <a:ahLst/>
              <a:cxnLst/>
              <a:rect l="l" t="t" r="r" b="b"/>
              <a:pathLst>
                <a:path w="2176804" h="971822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924050"/>
                  </a:lnTo>
                  <a:cubicBezTo>
                    <a:pt x="2176804" y="936720"/>
                    <a:pt x="2171771" y="948871"/>
                    <a:pt x="2162811" y="957830"/>
                  </a:cubicBezTo>
                  <a:cubicBezTo>
                    <a:pt x="2153852" y="966789"/>
                    <a:pt x="2141701" y="971822"/>
                    <a:pt x="2129032" y="971822"/>
                  </a:cubicBezTo>
                  <a:lnTo>
                    <a:pt x="47772" y="971822"/>
                  </a:lnTo>
                  <a:cubicBezTo>
                    <a:pt x="35102" y="971822"/>
                    <a:pt x="22951" y="966789"/>
                    <a:pt x="13992" y="957830"/>
                  </a:cubicBezTo>
                  <a:cubicBezTo>
                    <a:pt x="5033" y="948871"/>
                    <a:pt x="0" y="936720"/>
                    <a:pt x="0" y="924050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176804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01900" y="2824441"/>
            <a:ext cx="6324600" cy="240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 일정관리 앱의 한계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사용자의 높은 자율성으로 인한 낮은 목표 달성률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단순 체크리스트 형태로 지속적인 사용 동기 부족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marL="265431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목표 달성을 위한 동기부여 요소 부재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개인화된 일정 분석 및 추천 기능의 부족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90858" y="6119076"/>
            <a:ext cx="9183831" cy="3689887"/>
            <a:chOff x="0" y="0"/>
            <a:chExt cx="2418787" cy="9718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18787" cy="971822"/>
            </a:xfrm>
            <a:custGeom>
              <a:avLst/>
              <a:gdLst/>
              <a:ahLst/>
              <a:cxnLst/>
              <a:rect l="l" t="t" r="r" b="b"/>
              <a:pathLst>
                <a:path w="2418787" h="971822">
                  <a:moveTo>
                    <a:pt x="42993" y="0"/>
                  </a:moveTo>
                  <a:lnTo>
                    <a:pt x="2375794" y="0"/>
                  </a:lnTo>
                  <a:cubicBezTo>
                    <a:pt x="2399538" y="0"/>
                    <a:pt x="2418787" y="19248"/>
                    <a:pt x="2418787" y="42993"/>
                  </a:cubicBezTo>
                  <a:lnTo>
                    <a:pt x="2418787" y="928829"/>
                  </a:lnTo>
                  <a:cubicBezTo>
                    <a:pt x="2418787" y="952573"/>
                    <a:pt x="2399538" y="971822"/>
                    <a:pt x="2375794" y="971822"/>
                  </a:cubicBezTo>
                  <a:lnTo>
                    <a:pt x="42993" y="971822"/>
                  </a:lnTo>
                  <a:cubicBezTo>
                    <a:pt x="19248" y="971822"/>
                    <a:pt x="0" y="952573"/>
                    <a:pt x="0" y="928829"/>
                  </a:cubicBezTo>
                  <a:lnTo>
                    <a:pt x="0" y="42993"/>
                  </a:lnTo>
                  <a:cubicBezTo>
                    <a:pt x="0" y="19248"/>
                    <a:pt x="19248" y="0"/>
                    <a:pt x="4299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2418787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81053" y="5743437"/>
            <a:ext cx="5603441" cy="751278"/>
            <a:chOff x="0" y="0"/>
            <a:chExt cx="1475803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5803" cy="197867"/>
            </a:xfrm>
            <a:custGeom>
              <a:avLst/>
              <a:gdLst/>
              <a:ahLst/>
              <a:cxnLst/>
              <a:rect l="l" t="t" r="r" b="b"/>
              <a:pathLst>
                <a:path w="1475803" h="197867">
                  <a:moveTo>
                    <a:pt x="70463" y="0"/>
                  </a:moveTo>
                  <a:lnTo>
                    <a:pt x="1405340" y="0"/>
                  </a:lnTo>
                  <a:cubicBezTo>
                    <a:pt x="1444256" y="0"/>
                    <a:pt x="1475803" y="31548"/>
                    <a:pt x="1475803" y="70463"/>
                  </a:cubicBezTo>
                  <a:lnTo>
                    <a:pt x="1475803" y="127404"/>
                  </a:lnTo>
                  <a:cubicBezTo>
                    <a:pt x="1475803" y="166320"/>
                    <a:pt x="1444256" y="197867"/>
                    <a:pt x="1405340" y="197867"/>
                  </a:cubicBezTo>
                  <a:lnTo>
                    <a:pt x="70463" y="197867"/>
                  </a:lnTo>
                  <a:cubicBezTo>
                    <a:pt x="31548" y="197867"/>
                    <a:pt x="0" y="166320"/>
                    <a:pt x="0" y="127404"/>
                  </a:cubicBezTo>
                  <a:lnTo>
                    <a:pt x="0" y="70463"/>
                  </a:lnTo>
                  <a:cubicBezTo>
                    <a:pt x="0" y="31548"/>
                    <a:pt x="31548" y="0"/>
                    <a:pt x="70463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475803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기획 의도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814733" y="7042807"/>
            <a:ext cx="9080500" cy="245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게이미피케이션과 AI 기술을 활용하여 일정목표 달성률을 높임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일정관리에 대한 지속적인 동기 부여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사용자의 생산성 향상과 성취감 증대를 목표로 함.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기존의 단순 체크리스트 형태의 일정관리 앱과 차별화되며, </a:t>
            </a:r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사용자에게 더욱 효과적이고 재미있게 일정관리를 제공합니다.</a:t>
            </a:r>
          </a:p>
          <a:p>
            <a:pPr marL="301625" lvl="1" indent="-150812" algn="l">
              <a:lnSpc>
                <a:spcPts val="3112"/>
              </a:lnSpc>
            </a:pPr>
            <a:endParaRPr/>
          </a:p>
        </p:txBody>
      </p:sp>
      <p:sp>
        <p:nvSpPr>
          <p:cNvPr id="23" name="Freeform 2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142773" y="1831111"/>
            <a:ext cx="5042855" cy="751278"/>
            <a:chOff x="0" y="0"/>
            <a:chExt cx="1328159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선정 배경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597594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주제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53608" y="2300186"/>
            <a:ext cx="15305692" cy="7490861"/>
            <a:chOff x="0" y="0"/>
            <a:chExt cx="4031129" cy="1972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31129" cy="1972902"/>
            </a:xfrm>
            <a:custGeom>
              <a:avLst/>
              <a:gdLst/>
              <a:ahLst/>
              <a:cxnLst/>
              <a:rect l="l" t="t" r="r" b="b"/>
              <a:pathLst>
                <a:path w="4031129" h="1972902">
                  <a:moveTo>
                    <a:pt x="25797" y="0"/>
                  </a:moveTo>
                  <a:lnTo>
                    <a:pt x="4005332" y="0"/>
                  </a:lnTo>
                  <a:cubicBezTo>
                    <a:pt x="4012174" y="0"/>
                    <a:pt x="4018735" y="2718"/>
                    <a:pt x="4023573" y="7556"/>
                  </a:cubicBezTo>
                  <a:cubicBezTo>
                    <a:pt x="4028411" y="12394"/>
                    <a:pt x="4031129" y="18955"/>
                    <a:pt x="4031129" y="25797"/>
                  </a:cubicBezTo>
                  <a:lnTo>
                    <a:pt x="4031129" y="1947105"/>
                  </a:lnTo>
                  <a:cubicBezTo>
                    <a:pt x="4031129" y="1953947"/>
                    <a:pt x="4028411" y="1960508"/>
                    <a:pt x="4023573" y="1965346"/>
                  </a:cubicBezTo>
                  <a:cubicBezTo>
                    <a:pt x="4018735" y="1970184"/>
                    <a:pt x="4012174" y="1972902"/>
                    <a:pt x="4005332" y="1972902"/>
                  </a:cubicBezTo>
                  <a:lnTo>
                    <a:pt x="25797" y="1972902"/>
                  </a:lnTo>
                  <a:cubicBezTo>
                    <a:pt x="18955" y="1972902"/>
                    <a:pt x="12394" y="1970184"/>
                    <a:pt x="7556" y="1965346"/>
                  </a:cubicBezTo>
                  <a:cubicBezTo>
                    <a:pt x="2718" y="1960508"/>
                    <a:pt x="0" y="1953947"/>
                    <a:pt x="0" y="1947105"/>
                  </a:cubicBezTo>
                  <a:lnTo>
                    <a:pt x="0" y="25797"/>
                  </a:lnTo>
                  <a:cubicBezTo>
                    <a:pt x="0" y="18955"/>
                    <a:pt x="2718" y="12394"/>
                    <a:pt x="7556" y="7556"/>
                  </a:cubicBezTo>
                  <a:cubicBezTo>
                    <a:pt x="12394" y="2718"/>
                    <a:pt x="18955" y="0"/>
                    <a:pt x="25797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031129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05050" y="3657198"/>
            <a:ext cx="7007670" cy="549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일정관리 시스템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일일 일정 초기화: 매일 0시에 일정 목록 자동 초기화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DB 구축: Dothome 서버 활용, PHP CRUD 기능 구현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분석: ChatGPT API를 활용한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위치 기반 서비스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GPS 연동: 일정관리 페이지와 지도 연동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장소 기록 및 표시: 사용자의 방문 목표 추적 및 시각화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커뮤니티 기능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기술 활용: 게시판 화면 구성 및 기능 구현</a:t>
            </a:r>
          </a:p>
          <a:p>
            <a:pPr algn="l">
              <a:lnSpc>
                <a:spcPts val="2736"/>
              </a:lnSpc>
            </a:pPr>
            <a:r>
              <a:rPr lang="en-US" sz="2199">
                <a:solidFill>
                  <a:srgbClr val="FFFFFF"/>
                </a:solidFill>
                <a:latin typeface="무궁화 고딕 Light"/>
                <a:ea typeface="무궁화 고딕 Light"/>
              </a:rPr>
              <a:t>텍스트 분석: 딥러닝 자연어 처리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(KoELECTRA 모델) 활용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865170" y="3594239"/>
            <a:ext cx="7230137" cy="377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 관리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인증 시스템: Firebase Auth를 활용한 회원 로그인 및 인증 관리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데이터 관리: Dothome 서버를 이용한 회원 정보 및 일정 데이터베이스 구축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기술 적용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일정 분석: ChatGPT API를 활용한 프롬프트 구조 설계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텍스트 분석: KoELECTRA 모델을 이용한 자연어 처리 및 결과 도출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3608" y="594882"/>
            <a:ext cx="6261698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8107677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717800" y="1924547"/>
            <a:ext cx="5042855" cy="751278"/>
            <a:chOff x="0" y="0"/>
            <a:chExt cx="1328159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내용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23773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87123" y="3309060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컨셉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3244423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74673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029429" y="6137275"/>
            <a:ext cx="5051895" cy="3289300"/>
            <a:chOff x="0" y="0"/>
            <a:chExt cx="1330540" cy="8663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7483" y="6137275"/>
            <a:ext cx="5051895" cy="3289300"/>
            <a:chOff x="0" y="0"/>
            <a:chExt cx="1330540" cy="8663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982781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481374" y="6057900"/>
            <a:ext cx="5242193" cy="3368675"/>
            <a:chOff x="0" y="0"/>
            <a:chExt cx="1380660" cy="8872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0660" cy="887223"/>
            </a:xfrm>
            <a:custGeom>
              <a:avLst/>
              <a:gdLst/>
              <a:ahLst/>
              <a:cxnLst/>
              <a:rect l="l" t="t" r="r" b="b"/>
              <a:pathLst>
                <a:path w="1380660" h="887223">
                  <a:moveTo>
                    <a:pt x="75319" y="0"/>
                  </a:moveTo>
                  <a:lnTo>
                    <a:pt x="1305341" y="0"/>
                  </a:lnTo>
                  <a:cubicBezTo>
                    <a:pt x="1346938" y="0"/>
                    <a:pt x="1380660" y="33722"/>
                    <a:pt x="1380660" y="75319"/>
                  </a:cubicBezTo>
                  <a:lnTo>
                    <a:pt x="1380660" y="811904"/>
                  </a:lnTo>
                  <a:cubicBezTo>
                    <a:pt x="1380660" y="853501"/>
                    <a:pt x="1346938" y="887223"/>
                    <a:pt x="1305341" y="887223"/>
                  </a:cubicBezTo>
                  <a:lnTo>
                    <a:pt x="75319" y="887223"/>
                  </a:lnTo>
                  <a:cubicBezTo>
                    <a:pt x="33722" y="887223"/>
                    <a:pt x="0" y="853501"/>
                    <a:pt x="0" y="811904"/>
                  </a:cubicBezTo>
                  <a:lnTo>
                    <a:pt x="0" y="75319"/>
                  </a:lnTo>
                  <a:cubicBezTo>
                    <a:pt x="0" y="33722"/>
                    <a:pt x="33722" y="0"/>
                    <a:pt x="7531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80660" cy="88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35081" y="6878471"/>
            <a:ext cx="4191000" cy="17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"레트로 게임 스타일의 모험"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도트 그래픽의 레트로 RPG 게임 스타일을 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적용해 일상 목표를 게임 속 퀘스트처럼 달성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전체 컬러를 베이지와 브라운 톤으로 설정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47334" y="7053772"/>
            <a:ext cx="4191000" cy="152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  <a:ea typeface="무궁화 고딕"/>
              </a:rPr>
              <a:t>HybridApp 웹앱 개발 및 구현</a:t>
            </a:r>
          </a:p>
          <a:p>
            <a:pPr algn="ctr">
              <a:lnSpc>
                <a:spcPts val="2460"/>
              </a:lnSpc>
            </a:pPr>
            <a:endParaRPr/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  <a:ea typeface="무궁화 고딕"/>
              </a:rPr>
              <a:t>AI 자연어 처리</a:t>
            </a:r>
          </a:p>
          <a:p>
            <a:pPr algn="ctr">
              <a:lnSpc>
                <a:spcPts val="2460"/>
              </a:lnSpc>
            </a:pPr>
            <a:endParaRPr/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API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6970" y="6444321"/>
            <a:ext cx="4191000" cy="274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Android Studio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VSC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Kotlin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React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Dothome hosting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Firebase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ZKoELECTRA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Tensorflow lite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KakaoAPI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6118822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AutoShape 3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sp>
        <p:nvSpPr>
          <p:cNvPr id="33" name="Freeform 33"/>
          <p:cNvSpPr/>
          <p:nvPr/>
        </p:nvSpPr>
        <p:spPr>
          <a:xfrm>
            <a:off x="8583826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7447176" y="3085241"/>
            <a:ext cx="4216400" cy="8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훈련과의</a:t>
            </a:r>
          </a:p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연관성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8704476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442834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434726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4179550" y="2504506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042900" y="3232291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개발 환경</a:t>
            </a:r>
          </a:p>
        </p:txBody>
      </p:sp>
      <p:sp>
        <p:nvSpPr>
          <p:cNvPr id="40" name="Freeform 40"/>
          <p:cNvSpPr/>
          <p:nvPr/>
        </p:nvSpPr>
        <p:spPr>
          <a:xfrm rot="5400000">
            <a:off x="14300200" y="521436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038558" y="59684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030450" y="42666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3608" y="594882"/>
            <a:ext cx="704751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90533" y="2091289"/>
            <a:ext cx="6775735" cy="7490861"/>
            <a:chOff x="0" y="0"/>
            <a:chExt cx="1784556" cy="1972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4556" cy="1972902"/>
            </a:xfrm>
            <a:custGeom>
              <a:avLst/>
              <a:gdLst/>
              <a:ahLst/>
              <a:cxnLst/>
              <a:rect l="l" t="t" r="r" b="b"/>
              <a:pathLst>
                <a:path w="1784556" h="1972902">
                  <a:moveTo>
                    <a:pt x="58272" y="0"/>
                  </a:moveTo>
                  <a:lnTo>
                    <a:pt x="1726283" y="0"/>
                  </a:lnTo>
                  <a:cubicBezTo>
                    <a:pt x="1741738" y="0"/>
                    <a:pt x="1756560" y="6139"/>
                    <a:pt x="1767488" y="17068"/>
                  </a:cubicBezTo>
                  <a:cubicBezTo>
                    <a:pt x="1778416" y="27996"/>
                    <a:pt x="1784556" y="42818"/>
                    <a:pt x="1784556" y="58272"/>
                  </a:cubicBezTo>
                  <a:lnTo>
                    <a:pt x="1784556" y="1914629"/>
                  </a:lnTo>
                  <a:cubicBezTo>
                    <a:pt x="1784556" y="1946812"/>
                    <a:pt x="1758466" y="1972902"/>
                    <a:pt x="1726283" y="1972902"/>
                  </a:cubicBezTo>
                  <a:lnTo>
                    <a:pt x="58272" y="1972902"/>
                  </a:lnTo>
                  <a:cubicBezTo>
                    <a:pt x="26089" y="1972902"/>
                    <a:pt x="0" y="1946812"/>
                    <a:pt x="0" y="1914629"/>
                  </a:cubicBezTo>
                  <a:lnTo>
                    <a:pt x="0" y="58272"/>
                  </a:lnTo>
                  <a:cubicBezTo>
                    <a:pt x="0" y="26089"/>
                    <a:pt x="26089" y="0"/>
                    <a:pt x="582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784556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46604" y="3062180"/>
            <a:ext cx="5836933" cy="583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일상 목표 달성률 향상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게임화된 시스템으로 사용자 동기 부여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개인 맞춤형 일정 관리 최적화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분석을 통한 효율적인 일정 추천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 패턴 학습으로 지속적인 생산성 개선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 만족도 및 자기 효능감 증가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레트로 게임 스타일의 독특한 경험 제공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목표 달성에 따른 보상으로 성취감 고취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비즈니스 실무 활용성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교육 분야 혁신 도구로 활용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학생들의 학습 목표 및 과제 관리를 게임화하여 동기 부여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참여도 증진을 통한 학습 경험 향상 및 교육 효과 극대화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704543" y="1715650"/>
            <a:ext cx="4547715" cy="751278"/>
            <a:chOff x="0" y="0"/>
            <a:chExt cx="1197752" cy="1978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활용방안 및 기대효과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8717" y="2091289"/>
            <a:ext cx="8340583" cy="7490861"/>
            <a:chOff x="0" y="0"/>
            <a:chExt cx="2196697" cy="19729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96697" cy="1972902"/>
            </a:xfrm>
            <a:custGeom>
              <a:avLst/>
              <a:gdLst/>
              <a:ahLst/>
              <a:cxnLst/>
              <a:rect l="l" t="t" r="r" b="b"/>
              <a:pathLst>
                <a:path w="2196697" h="1972902">
                  <a:moveTo>
                    <a:pt x="47339" y="0"/>
                  </a:moveTo>
                  <a:lnTo>
                    <a:pt x="2149357" y="0"/>
                  </a:lnTo>
                  <a:cubicBezTo>
                    <a:pt x="2161913" y="0"/>
                    <a:pt x="2173954" y="4988"/>
                    <a:pt x="2182831" y="13865"/>
                  </a:cubicBezTo>
                  <a:cubicBezTo>
                    <a:pt x="2191709" y="22743"/>
                    <a:pt x="2196697" y="34784"/>
                    <a:pt x="2196697" y="47339"/>
                  </a:cubicBezTo>
                  <a:lnTo>
                    <a:pt x="2196697" y="1925562"/>
                  </a:lnTo>
                  <a:cubicBezTo>
                    <a:pt x="2196697" y="1951707"/>
                    <a:pt x="2175502" y="1972902"/>
                    <a:pt x="2149357" y="1972902"/>
                  </a:cubicBezTo>
                  <a:lnTo>
                    <a:pt x="47339" y="1972902"/>
                  </a:lnTo>
                  <a:cubicBezTo>
                    <a:pt x="34784" y="1972902"/>
                    <a:pt x="22743" y="1967914"/>
                    <a:pt x="13865" y="1959036"/>
                  </a:cubicBezTo>
                  <a:cubicBezTo>
                    <a:pt x="4988" y="1950158"/>
                    <a:pt x="0" y="1938118"/>
                    <a:pt x="0" y="1925562"/>
                  </a:cubicBezTo>
                  <a:lnTo>
                    <a:pt x="0" y="47339"/>
                  </a:lnTo>
                  <a:cubicBezTo>
                    <a:pt x="0" y="34784"/>
                    <a:pt x="4988" y="22743"/>
                    <a:pt x="13865" y="13865"/>
                  </a:cubicBezTo>
                  <a:cubicBezTo>
                    <a:pt x="22743" y="4988"/>
                    <a:pt x="34784" y="0"/>
                    <a:pt x="4733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196697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567168" y="2720259"/>
            <a:ext cx="7043681" cy="6538041"/>
          </a:xfrm>
          <a:custGeom>
            <a:avLst/>
            <a:gdLst/>
            <a:ahLst/>
            <a:cxnLst/>
            <a:rect l="l" t="t" r="r" b="b"/>
            <a:pathLst>
              <a:path w="7043681" h="6538041">
                <a:moveTo>
                  <a:pt x="0" y="0"/>
                </a:moveTo>
                <a:lnTo>
                  <a:pt x="7043681" y="0"/>
                </a:lnTo>
                <a:lnTo>
                  <a:pt x="7043681" y="6538041"/>
                </a:lnTo>
                <a:lnTo>
                  <a:pt x="0" y="6538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" r="-38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815151" y="1715650"/>
            <a:ext cx="4547715" cy="751278"/>
            <a:chOff x="0" y="0"/>
            <a:chExt cx="1197752" cy="1978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구조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49600" y="1587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40600" y="2057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70600" y="1840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500" y="1755196"/>
            <a:ext cx="7632700" cy="58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로그인, 회원가입, 인트로, 메인, 맵 액티비티 화면 구현 &amp; 기능 구현,</a:t>
            </a:r>
          </a:p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맵 프레그먼트 화면&amp;기능 구현, 세팅 프레그먼터 기능구현, github 형상관리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76600" y="1701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65600" y="1808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57FF9C"/>
                </a:solidFill>
                <a:ea typeface="무궁화 고딕"/>
              </a:rPr>
              <a:t>임지훈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9600" y="26543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7340600" y="31242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70600" y="29203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0500" y="28283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머신러닝 모델 학습, AI데이터수집, DB마이페이지설계,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GPT Prompt설계 및 데이터 수집</a:t>
            </a:r>
          </a:p>
        </p:txBody>
      </p:sp>
      <p:sp>
        <p:nvSpPr>
          <p:cNvPr id="21" name="Freeform 21"/>
          <p:cNvSpPr/>
          <p:nvPr/>
        </p:nvSpPr>
        <p:spPr>
          <a:xfrm>
            <a:off x="3276600" y="27686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65600" y="28756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정준호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9600" y="3746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7340600" y="4216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70600" y="3999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10500" y="39078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DB 및 서버 설계 및 구축 관리, 회원가입 및 로그인 기능 구현, 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활용한 AI 분석, 관리자 페이지 화면 설계 및 기능 구현</a:t>
            </a:r>
          </a:p>
        </p:txBody>
      </p:sp>
      <p:sp>
        <p:nvSpPr>
          <p:cNvPr id="27" name="Freeform 27"/>
          <p:cNvSpPr/>
          <p:nvPr/>
        </p:nvSpPr>
        <p:spPr>
          <a:xfrm>
            <a:off x="3276600" y="3860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165600" y="3967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조광은</a:t>
            </a:r>
          </a:p>
        </p:txBody>
      </p:sp>
      <p:sp>
        <p:nvSpPr>
          <p:cNvPr id="29" name="Freeform 29"/>
          <p:cNvSpPr/>
          <p:nvPr/>
        </p:nvSpPr>
        <p:spPr>
          <a:xfrm>
            <a:off x="3111500" y="48514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7302500" y="53213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032500" y="51174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72400" y="50127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ToDo &amp; Map List php, 서버 설계 및 구축 관리,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프롬프터 설계 및 데이터수집</a:t>
            </a:r>
          </a:p>
        </p:txBody>
      </p:sp>
      <p:sp>
        <p:nvSpPr>
          <p:cNvPr id="33" name="Freeform 33"/>
          <p:cNvSpPr/>
          <p:nvPr/>
        </p:nvSpPr>
        <p:spPr>
          <a:xfrm>
            <a:off x="3238500" y="49657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127500" y="50727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김영승</a:t>
            </a:r>
          </a:p>
        </p:txBody>
      </p:sp>
      <p:sp>
        <p:nvSpPr>
          <p:cNvPr id="35" name="Freeform 35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149600" y="59309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7" name="Freeform 37"/>
          <p:cNvSpPr/>
          <p:nvPr/>
        </p:nvSpPr>
        <p:spPr>
          <a:xfrm rot="5400000">
            <a:off x="7340600" y="64008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070600" y="61842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810500" y="60922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디자인 설계, 웹 UI / UX 구현, 게시판 서버 연동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게시판 글  등록 &amp;수정 &amp; 삭제, 게시판 댓글 등록&amp;삭제</a:t>
            </a:r>
          </a:p>
        </p:txBody>
      </p:sp>
      <p:sp>
        <p:nvSpPr>
          <p:cNvPr id="40" name="Freeform 40"/>
          <p:cNvSpPr/>
          <p:nvPr/>
        </p:nvSpPr>
        <p:spPr>
          <a:xfrm>
            <a:off x="3276600" y="60452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4165600" y="6139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현소라</a:t>
            </a:r>
          </a:p>
        </p:txBody>
      </p:sp>
      <p:sp>
        <p:nvSpPr>
          <p:cNvPr id="42" name="Freeform 4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149600" y="69977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44" name="Freeform 44"/>
          <p:cNvSpPr/>
          <p:nvPr/>
        </p:nvSpPr>
        <p:spPr>
          <a:xfrm rot="5400000">
            <a:off x="7340600" y="74549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070600" y="72510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73003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 프로젝트 질의응답</a:t>
            </a:r>
          </a:p>
        </p:txBody>
      </p:sp>
      <p:sp>
        <p:nvSpPr>
          <p:cNvPr id="47" name="Freeform 47"/>
          <p:cNvSpPr/>
          <p:nvPr/>
        </p:nvSpPr>
        <p:spPr>
          <a:xfrm>
            <a:off x="3276600" y="70993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4165600" y="72063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이연</a:t>
            </a:r>
          </a:p>
        </p:txBody>
      </p:sp>
      <p:sp>
        <p:nvSpPr>
          <p:cNvPr id="49" name="Freeform 49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149600" y="80518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1" name="Freeform 51"/>
          <p:cNvSpPr/>
          <p:nvPr/>
        </p:nvSpPr>
        <p:spPr>
          <a:xfrm rot="5400000">
            <a:off x="7340600" y="85090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6070600" y="83051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810500" y="83671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 프로젝트 질의응답</a:t>
            </a:r>
          </a:p>
        </p:txBody>
      </p:sp>
      <p:sp>
        <p:nvSpPr>
          <p:cNvPr id="54" name="Freeform 54"/>
          <p:cNvSpPr/>
          <p:nvPr/>
        </p:nvSpPr>
        <p:spPr>
          <a:xfrm>
            <a:off x="3276600" y="81534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165600" y="82604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김성식</a:t>
            </a:r>
          </a:p>
        </p:txBody>
      </p:sp>
      <p:sp>
        <p:nvSpPr>
          <p:cNvPr id="56" name="Freeform 56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3149600" y="90932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8" name="Freeform 58"/>
          <p:cNvSpPr/>
          <p:nvPr/>
        </p:nvSpPr>
        <p:spPr>
          <a:xfrm rot="5400000">
            <a:off x="7340600" y="95631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070600" y="93465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10500" y="94085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 프로젝트 질의응답</a:t>
            </a:r>
          </a:p>
        </p:txBody>
      </p:sp>
      <p:sp>
        <p:nvSpPr>
          <p:cNvPr id="61" name="Freeform 61"/>
          <p:cNvSpPr/>
          <p:nvPr/>
        </p:nvSpPr>
        <p:spPr>
          <a:xfrm>
            <a:off x="3276600" y="92075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4165600" y="9314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고남길</a:t>
            </a:r>
          </a:p>
        </p:txBody>
      </p:sp>
      <p:sp>
        <p:nvSpPr>
          <p:cNvPr id="63" name="TextBox 63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07</a:t>
            </a:r>
          </a:p>
        </p:txBody>
      </p:sp>
      <p:sp>
        <p:nvSpPr>
          <p:cNvPr id="64" name="TextBox 6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53608" y="594882"/>
            <a:ext cx="10833730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02.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팀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구성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및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역할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66" name="AutoShape 6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08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1300" y="2628900"/>
            <a:ext cx="14973300" cy="6019800"/>
          </a:xfrm>
          <a:custGeom>
            <a:avLst/>
            <a:gdLst/>
            <a:ahLst/>
            <a:cxnLst/>
            <a:rect l="l" t="t" r="r" b="b"/>
            <a:pathLst>
              <a:path w="14973300" h="6019800">
                <a:moveTo>
                  <a:pt x="0" y="0"/>
                </a:moveTo>
                <a:lnTo>
                  <a:pt x="14973300" y="0"/>
                </a:lnTo>
                <a:lnTo>
                  <a:pt x="14973300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7" b="-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4000" y="3302000"/>
            <a:ext cx="14782800" cy="25400"/>
          </a:xfrm>
          <a:custGeom>
            <a:avLst/>
            <a:gdLst/>
            <a:ahLst/>
            <a:cxnLst/>
            <a:rect l="l" t="t" r="r" b="b"/>
            <a:pathLst>
              <a:path w="14782800" h="25400">
                <a:moveTo>
                  <a:pt x="0" y="0"/>
                </a:moveTo>
                <a:lnTo>
                  <a:pt x="14782800" y="0"/>
                </a:lnTo>
                <a:lnTo>
                  <a:pt x="1478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6249" b="-624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39900" y="4444020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기획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게임화된 일정관리 앱 아이디어 구체화 및 기능 정의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데이터 구조 설계 및 AI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사용자, 일정, 목표, 보상 시스템 등 데이터 모델링 및 AI 모델 선정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UI / UX 설계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레트로 게임 스타일의 인터페이스 디자인 초안 작성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13944600" y="4648200"/>
            <a:ext cx="6083300" cy="1968500"/>
          </a:xfrm>
          <a:custGeom>
            <a:avLst/>
            <a:gdLst/>
            <a:ahLst/>
            <a:cxnLst/>
            <a:rect l="l" t="t" r="r" b="b"/>
            <a:pathLst>
              <a:path w="6083300" h="1968500">
                <a:moveTo>
                  <a:pt x="0" y="0"/>
                </a:moveTo>
                <a:lnTo>
                  <a:pt x="6083300" y="0"/>
                </a:lnTo>
                <a:lnTo>
                  <a:pt x="6083300" y="1968500"/>
                </a:lnTo>
                <a:lnTo>
                  <a:pt x="0" y="196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96" b="-296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9715500" y="59944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49" b="-6249"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60960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24892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29845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12" r="-61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36800" y="2821762"/>
            <a:ext cx="20955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1주차 (06/03~06/07)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7200" y="3509224"/>
            <a:ext cx="3200400" cy="55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기획 / 설계 / AI 모델링 계획/ UI디자인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801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2주차 (06/10 ~ 06/14)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15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3주차 (06/17 ~ 06/21)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70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4주차 (06/24 ~ 06/27)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66040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12" r="-61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334000" y="36472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서버 구축 및 앱 개발 시작</a:t>
            </a:r>
          </a:p>
        </p:txBody>
      </p:sp>
      <p:sp>
        <p:nvSpPr>
          <p:cNvPr id="27" name="Freeform 27"/>
          <p:cNvSpPr/>
          <p:nvPr/>
        </p:nvSpPr>
        <p:spPr>
          <a:xfrm rot="-5400000">
            <a:off x="102108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8" name="Freeform 28"/>
          <p:cNvSpPr/>
          <p:nvPr/>
        </p:nvSpPr>
        <p:spPr>
          <a:xfrm rot="-5400000">
            <a:off x="138303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9535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핵심 기능 구현 / AI 모델링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41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통합 테스트 및 개선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21300" y="4228120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서버 구현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DOTHOME서버 설정 및 데이터베이스 구축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웹 / 앱 UI 개발 시작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하이브리드 앱 프레임워크 선택 및 기본 구조 및 UI 구현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게임화 요소 구현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레벨 시스템, 캐릭터 수집 기능 개발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40800" y="4388513"/>
            <a:ext cx="3276600" cy="377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일정관리 기능 구현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목표 설정, 달성 체크, 포인트 등 시스템 개발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위치 기반 서비스 구현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GPS 연동 및 방문 목표 자동 확인 기능 개발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AI 모델 및 딥러닝 자연어 처리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CHATGPT API 연동 및 일정 분석 알고리즘 개발 시작 및 KELECTRA모델링 훈련 및 분석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47600" y="4150277"/>
            <a:ext cx="3352800" cy="314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AI 기능 통합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CHATGPT 기반 일정 분석 및 추천 기능 앱 내 통합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KOELECTRA 모델을 활용한 텍스트 분석 기능 앱 내 통합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통합 테스트 및 최종 UI/UX 개선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모든 기능의 연동 및 성능 테스트 및 인터페이스 개선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90900" y="5199986"/>
            <a:ext cx="1790700" cy="82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총 개발기간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</a:rPr>
              <a:t>06/03 ~ 06/27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4주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3608" y="594882"/>
            <a:ext cx="10883615" cy="8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>
                <a:solidFill>
                  <a:srgbClr val="70E89F"/>
                </a:solidFill>
                <a:latin typeface="무궁화 고딕"/>
                <a:ea typeface="무궁화 고딕"/>
              </a:rPr>
              <a:t>03. 프로젝트 팀 수행 절차 및 방법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5289550" y="547274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35650" y="60315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32350" y="69586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5750" y="89779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401300" y="2241013"/>
            <a:ext cx="6858000" cy="4348916"/>
            <a:chOff x="0" y="0"/>
            <a:chExt cx="1806222" cy="11453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6222" cy="1145394"/>
            </a:xfrm>
            <a:custGeom>
              <a:avLst/>
              <a:gdLst/>
              <a:ahLst/>
              <a:cxnLst/>
              <a:rect l="l" t="t" r="r" b="b"/>
              <a:pathLst>
                <a:path w="1806222" h="1145394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1087820"/>
                  </a:lnTo>
                  <a:cubicBezTo>
                    <a:pt x="1806222" y="1103090"/>
                    <a:pt x="1800157" y="1117734"/>
                    <a:pt x="1789359" y="1128531"/>
                  </a:cubicBezTo>
                  <a:cubicBezTo>
                    <a:pt x="1778562" y="1139328"/>
                    <a:pt x="1763918" y="1145394"/>
                    <a:pt x="1748649" y="1145394"/>
                  </a:cubicBezTo>
                  <a:lnTo>
                    <a:pt x="57573" y="1145394"/>
                  </a:lnTo>
                  <a:cubicBezTo>
                    <a:pt x="42304" y="1145394"/>
                    <a:pt x="27660" y="1139328"/>
                    <a:pt x="16863" y="1128531"/>
                  </a:cubicBezTo>
                  <a:cubicBezTo>
                    <a:pt x="6066" y="1117734"/>
                    <a:pt x="0" y="1103090"/>
                    <a:pt x="0" y="1087820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806222" cy="1145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53608" y="2241013"/>
            <a:ext cx="8265051" cy="7341137"/>
            <a:chOff x="0" y="0"/>
            <a:chExt cx="2176804" cy="1933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6804" cy="1933468"/>
            </a:xfrm>
            <a:custGeom>
              <a:avLst/>
              <a:gdLst/>
              <a:ahLst/>
              <a:cxnLst/>
              <a:rect l="l" t="t" r="r" b="b"/>
              <a:pathLst>
                <a:path w="2176804" h="1933468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1885696"/>
                  </a:lnTo>
                  <a:cubicBezTo>
                    <a:pt x="2176804" y="1898366"/>
                    <a:pt x="2171771" y="1910517"/>
                    <a:pt x="2162811" y="1919476"/>
                  </a:cubicBezTo>
                  <a:cubicBezTo>
                    <a:pt x="2153852" y="1928435"/>
                    <a:pt x="2141701" y="1933468"/>
                    <a:pt x="2129032" y="1933468"/>
                  </a:cubicBezTo>
                  <a:lnTo>
                    <a:pt x="47772" y="1933468"/>
                  </a:lnTo>
                  <a:cubicBezTo>
                    <a:pt x="35102" y="1933468"/>
                    <a:pt x="22951" y="1928435"/>
                    <a:pt x="13992" y="1919476"/>
                  </a:cubicBezTo>
                  <a:cubicBezTo>
                    <a:pt x="5033" y="1910517"/>
                    <a:pt x="0" y="1898366"/>
                    <a:pt x="0" y="1885696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176804" cy="193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48242" y="1979258"/>
            <a:ext cx="3964116" cy="751278"/>
            <a:chOff x="0" y="0"/>
            <a:chExt cx="1044047" cy="197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핵심 기능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41248" y="1979258"/>
            <a:ext cx="5042855" cy="751278"/>
            <a:chOff x="0" y="0"/>
            <a:chExt cx="1328159" cy="1978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활용된 기술 및 구현방법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01300" y="7158671"/>
            <a:ext cx="6858000" cy="2423479"/>
            <a:chOff x="0" y="0"/>
            <a:chExt cx="1806222" cy="638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06222" cy="638282"/>
            </a:xfrm>
            <a:custGeom>
              <a:avLst/>
              <a:gdLst/>
              <a:ahLst/>
              <a:cxnLst/>
              <a:rect l="l" t="t" r="r" b="b"/>
              <a:pathLst>
                <a:path w="1806222" h="638282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580709"/>
                  </a:lnTo>
                  <a:cubicBezTo>
                    <a:pt x="1806222" y="595978"/>
                    <a:pt x="1800157" y="610623"/>
                    <a:pt x="1789359" y="621420"/>
                  </a:cubicBezTo>
                  <a:cubicBezTo>
                    <a:pt x="1778562" y="632217"/>
                    <a:pt x="1763918" y="638282"/>
                    <a:pt x="1748649" y="638282"/>
                  </a:cubicBezTo>
                  <a:lnTo>
                    <a:pt x="57573" y="638282"/>
                  </a:lnTo>
                  <a:cubicBezTo>
                    <a:pt x="42304" y="638282"/>
                    <a:pt x="27660" y="632217"/>
                    <a:pt x="16863" y="621420"/>
                  </a:cubicBezTo>
                  <a:cubicBezTo>
                    <a:pt x="6066" y="610623"/>
                    <a:pt x="0" y="595978"/>
                    <a:pt x="0" y="580709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806222" cy="63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11742" y="6732804"/>
            <a:ext cx="3964116" cy="751278"/>
            <a:chOff x="0" y="0"/>
            <a:chExt cx="1044047" cy="1978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결과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90077" y="2977233"/>
            <a:ext cx="4862959" cy="309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KoELECTRA 모델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한국어 텍스트 이해 및 분석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문맥을 고려한 비방글 식별 및 분류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ChatGPT 프롬프트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자연어 기반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/ 앱 하이브리드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네이티브 기능 접근과 웹 기술의 장점 결합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47925" y="3222295"/>
            <a:ext cx="7429500" cy="560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</a:rPr>
              <a:t>AI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비방글 분석 및 분리를 위한 KoELECTRA 모델 훈련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일정 분석을 위한 ChatGPT 프롬프트 구조 설계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서버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Dothome DB 설계 및 구축 / PHP 설계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Firebase Auth 회원 인증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웹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SPA(Single Page Application) 구조 적용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Redux를 이용한 상태 관리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Router를 활용한 페이지 전환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앱 (안드로이드)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JavaScriptInterface &amp; WebViewClient 통한 WebView와 Native 기능 연동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Adapter 활용한 데이터 바인딩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RecyclerView를 이용한 효율적인 리스트 표시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KakaoMap API 연동으로 위치 기반 서비스 구현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하이브리드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웹뷰를 활용한 웹-앱 통합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29950" y="7974637"/>
            <a:ext cx="5600700" cy="103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ChatGPT 자연어 기반 일정 분석률 약 85%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KoELECTRA 모델 분류 확률 약 87%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44082" y="594882"/>
            <a:ext cx="884299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1574</Words>
  <Application>Microsoft Office PowerPoint</Application>
  <PresentationFormat>사용자 지정</PresentationFormat>
  <Paragraphs>429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무궁화 고딕</vt:lpstr>
      <vt:lpstr>Calibri</vt:lpstr>
      <vt:lpstr>무궁화 고딕 Bold</vt:lpstr>
      <vt:lpstr>무궁화 고딕 Light</vt:lpstr>
      <vt:lpstr>Arimo Bold</vt:lpstr>
      <vt:lpstr>Arimo</vt:lpstr>
      <vt:lpstr>TT Rounds Condensed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레벨업 라이프 ppt</dc:title>
  <cp:lastModifiedBy>Customer</cp:lastModifiedBy>
  <cp:revision>2</cp:revision>
  <dcterms:created xsi:type="dcterms:W3CDTF">2006-08-16T00:00:00Z</dcterms:created>
  <dcterms:modified xsi:type="dcterms:W3CDTF">2024-06-27T10:01:56Z</dcterms:modified>
  <dc:identifier>DAGJTB_Bk84</dc:identifier>
</cp:coreProperties>
</file>